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82" r:id="rId5"/>
    <p:sldId id="274" r:id="rId6"/>
    <p:sldId id="260" r:id="rId7"/>
    <p:sldId id="262" r:id="rId8"/>
    <p:sldId id="261" r:id="rId9"/>
    <p:sldId id="284" r:id="rId10"/>
    <p:sldId id="266" r:id="rId11"/>
    <p:sldId id="270" r:id="rId12"/>
    <p:sldId id="268" r:id="rId13"/>
    <p:sldId id="286" r:id="rId14"/>
    <p:sldId id="285" r:id="rId15"/>
    <p:sldId id="287" r:id="rId16"/>
    <p:sldId id="271" r:id="rId17"/>
    <p:sldId id="272" r:id="rId18"/>
    <p:sldId id="273" r:id="rId19"/>
    <p:sldId id="276" r:id="rId20"/>
    <p:sldId id="277" r:id="rId21"/>
    <p:sldId id="279" r:id="rId22"/>
    <p:sldId id="290" r:id="rId23"/>
    <p:sldId id="292" r:id="rId24"/>
    <p:sldId id="280" r:id="rId25"/>
    <p:sldId id="293" r:id="rId26"/>
    <p:sldId id="295" r:id="rId27"/>
    <p:sldId id="264" r:id="rId28"/>
    <p:sldId id="265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C98B54-F05B-41DB-9018-9B9D409EADB0}" type="doc">
      <dgm:prSet loTypeId="urn:microsoft.com/office/officeart/2005/8/layout/hierarchy1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it-IT"/>
        </a:p>
      </dgm:t>
    </dgm:pt>
    <dgm:pt modelId="{26A64556-A1E5-444E-A162-F16B9777150E}">
      <dgm:prSet phldrT="[Testo]" custT="1"/>
      <dgm:spPr/>
      <dgm:t>
        <a:bodyPr/>
        <a:lstStyle/>
        <a:p>
          <a:r>
            <a:rPr lang="it-IT" sz="1100" b="1" dirty="0"/>
            <a:t>Competenze di cittadinanza</a:t>
          </a:r>
        </a:p>
      </dgm:t>
    </dgm:pt>
    <dgm:pt modelId="{27047E64-D677-485B-AF7F-DA6E8204502A}" type="parTrans" cxnId="{0B727A72-A37E-41D6-B00E-567981C70EC4}">
      <dgm:prSet/>
      <dgm:spPr/>
      <dgm:t>
        <a:bodyPr/>
        <a:lstStyle/>
        <a:p>
          <a:endParaRPr lang="it-IT" sz="1100" b="1"/>
        </a:p>
      </dgm:t>
    </dgm:pt>
    <dgm:pt modelId="{4D54504D-9735-40E3-A9C1-FF411B878552}" type="sibTrans" cxnId="{0B727A72-A37E-41D6-B00E-567981C70EC4}">
      <dgm:prSet/>
      <dgm:spPr/>
      <dgm:t>
        <a:bodyPr/>
        <a:lstStyle/>
        <a:p>
          <a:endParaRPr lang="it-IT" sz="1100" b="1"/>
        </a:p>
      </dgm:t>
    </dgm:pt>
    <dgm:pt modelId="{8C0BFB1E-5CD5-4404-A687-003265007840}">
      <dgm:prSet phldrT="[Testo]" custT="1"/>
      <dgm:spPr/>
      <dgm:t>
        <a:bodyPr/>
        <a:lstStyle/>
        <a:p>
          <a:r>
            <a:rPr lang="it-IT" sz="1100" b="1" dirty="0"/>
            <a:t>Abilità transdisciplinari e processi</a:t>
          </a:r>
        </a:p>
      </dgm:t>
    </dgm:pt>
    <dgm:pt modelId="{25D40412-05F6-4C13-8DA3-BDEF9B4F9D11}" type="parTrans" cxnId="{B2EBAE7A-C4AC-4B6B-968C-7E8ACBCE9A24}">
      <dgm:prSet/>
      <dgm:spPr/>
      <dgm:t>
        <a:bodyPr/>
        <a:lstStyle/>
        <a:p>
          <a:endParaRPr lang="it-IT" sz="1100" b="1"/>
        </a:p>
      </dgm:t>
    </dgm:pt>
    <dgm:pt modelId="{902B6CFE-6E84-460F-BF61-4F2348C232F4}" type="sibTrans" cxnId="{B2EBAE7A-C4AC-4B6B-968C-7E8ACBCE9A24}">
      <dgm:prSet/>
      <dgm:spPr/>
      <dgm:t>
        <a:bodyPr/>
        <a:lstStyle/>
        <a:p>
          <a:endParaRPr lang="it-IT" sz="1100" b="1"/>
        </a:p>
      </dgm:t>
    </dgm:pt>
    <dgm:pt modelId="{1DDEDD73-144C-427D-ADDC-045452752F27}">
      <dgm:prSet phldrT="[Testo]" custT="1"/>
      <dgm:spPr/>
      <dgm:t>
        <a:bodyPr/>
        <a:lstStyle/>
        <a:p>
          <a:r>
            <a:rPr lang="it-IT" sz="1100" b="1" dirty="0"/>
            <a:t>Competenze disciplinari (al termine del periodo scolare)</a:t>
          </a:r>
        </a:p>
      </dgm:t>
    </dgm:pt>
    <dgm:pt modelId="{F2020776-923E-4CFD-826C-40ED7AF6468B}" type="parTrans" cxnId="{8DE04D20-CDAF-477C-A29A-D4315DE175F6}">
      <dgm:prSet/>
      <dgm:spPr/>
      <dgm:t>
        <a:bodyPr/>
        <a:lstStyle/>
        <a:p>
          <a:endParaRPr lang="it-IT" sz="1100" b="1"/>
        </a:p>
      </dgm:t>
    </dgm:pt>
    <dgm:pt modelId="{DF796556-F453-4797-9566-BBB0E90EFB79}" type="sibTrans" cxnId="{8DE04D20-CDAF-477C-A29A-D4315DE175F6}">
      <dgm:prSet/>
      <dgm:spPr/>
      <dgm:t>
        <a:bodyPr/>
        <a:lstStyle/>
        <a:p>
          <a:endParaRPr lang="it-IT" sz="1100" b="1"/>
        </a:p>
      </dgm:t>
    </dgm:pt>
    <dgm:pt modelId="{C9303C88-787E-4470-BA4B-AD1AB496546F}">
      <dgm:prSet phldrT="[Testo]" custT="1"/>
      <dgm:spPr/>
      <dgm:t>
        <a:bodyPr/>
        <a:lstStyle/>
        <a:p>
          <a:r>
            <a:rPr lang="it-IT" sz="1100" b="1" dirty="0"/>
            <a:t>Atteggiamenti e concezioni relativi al </a:t>
          </a:r>
          <a:r>
            <a:rPr lang="it-IT" sz="1100" b="1" dirty="0" err="1"/>
            <a:t>se'</a:t>
          </a:r>
          <a:endParaRPr lang="it-IT" sz="1100" b="1" dirty="0"/>
        </a:p>
      </dgm:t>
    </dgm:pt>
    <dgm:pt modelId="{26B47F28-3068-4A7F-B39C-BB5D2EDA6E30}" type="parTrans" cxnId="{9AAE580A-7F8B-4143-B9DC-F3BE6A6A13F3}">
      <dgm:prSet/>
      <dgm:spPr/>
      <dgm:t>
        <a:bodyPr/>
        <a:lstStyle/>
        <a:p>
          <a:endParaRPr lang="it-IT" sz="1100" b="1"/>
        </a:p>
      </dgm:t>
    </dgm:pt>
    <dgm:pt modelId="{163A4003-14AE-4899-B393-135E5DBFC46E}" type="sibTrans" cxnId="{9AAE580A-7F8B-4143-B9DC-F3BE6A6A13F3}">
      <dgm:prSet/>
      <dgm:spPr/>
      <dgm:t>
        <a:bodyPr/>
        <a:lstStyle/>
        <a:p>
          <a:endParaRPr lang="it-IT" sz="1100" b="1"/>
        </a:p>
      </dgm:t>
    </dgm:pt>
    <dgm:pt modelId="{070F6BEB-B2EB-4894-A43A-064A8678577A}">
      <dgm:prSet custT="1"/>
      <dgm:spPr/>
      <dgm:t>
        <a:bodyPr/>
        <a:lstStyle/>
        <a:p>
          <a:r>
            <a:rPr lang="it-IT" sz="1100" b="1" dirty="0"/>
            <a:t>Abilità specifiche </a:t>
          </a:r>
          <a:r>
            <a:rPr lang="it-IT" sz="1100" b="1" dirty="0" smtClean="0"/>
            <a:t>disciplinari  </a:t>
          </a:r>
          <a:r>
            <a:rPr lang="it-IT" sz="1100" b="1" dirty="0"/>
            <a:t>(imprescindibili al </a:t>
          </a:r>
          <a:r>
            <a:rPr lang="it-IT" sz="1100" b="1" dirty="0" smtClean="0"/>
            <a:t>termine di ciascun periodo </a:t>
          </a:r>
          <a:r>
            <a:rPr lang="it-IT" sz="1100" b="1" dirty="0"/>
            <a:t>scolare)</a:t>
          </a:r>
        </a:p>
      </dgm:t>
    </dgm:pt>
    <dgm:pt modelId="{BB65DD25-A164-4353-BDE2-0D69083EDD84}" type="parTrans" cxnId="{D31BC2CE-5F56-41DC-A468-21CFE9A8F53A}">
      <dgm:prSet/>
      <dgm:spPr/>
      <dgm:t>
        <a:bodyPr/>
        <a:lstStyle/>
        <a:p>
          <a:endParaRPr lang="it-IT" sz="1100" b="1"/>
        </a:p>
      </dgm:t>
    </dgm:pt>
    <dgm:pt modelId="{4D6C5EF5-A169-4905-85A7-5DC6C68CAA7C}" type="sibTrans" cxnId="{D31BC2CE-5F56-41DC-A468-21CFE9A8F53A}">
      <dgm:prSet/>
      <dgm:spPr/>
      <dgm:t>
        <a:bodyPr/>
        <a:lstStyle/>
        <a:p>
          <a:endParaRPr lang="it-IT" sz="1100" b="1"/>
        </a:p>
      </dgm:t>
    </dgm:pt>
    <dgm:pt modelId="{94E4E18D-C83E-49C6-8007-2BD95652353E}">
      <dgm:prSet custT="1"/>
      <dgm:spPr/>
      <dgm:t>
        <a:bodyPr/>
        <a:lstStyle/>
        <a:p>
          <a:r>
            <a:rPr lang="it-IT" sz="1100" b="1" dirty="0"/>
            <a:t>Contenuti disciplinari (imprescindibili al termine </a:t>
          </a:r>
          <a:r>
            <a:rPr lang="it-IT" sz="1100" b="1" dirty="0" smtClean="0"/>
            <a:t>di ciascun periodo </a:t>
          </a:r>
          <a:r>
            <a:rPr lang="it-IT" sz="1100" b="1" dirty="0"/>
            <a:t>scolare)</a:t>
          </a:r>
        </a:p>
      </dgm:t>
    </dgm:pt>
    <dgm:pt modelId="{65B39CB0-A297-425A-B76E-81C2009848D8}" type="parTrans" cxnId="{2FB0659B-523E-4819-8BB8-874C809B63FA}">
      <dgm:prSet/>
      <dgm:spPr/>
      <dgm:t>
        <a:bodyPr/>
        <a:lstStyle/>
        <a:p>
          <a:endParaRPr lang="it-IT" sz="1100" b="1"/>
        </a:p>
      </dgm:t>
    </dgm:pt>
    <dgm:pt modelId="{039DF37D-8472-4922-95C1-86A8B237EDC6}" type="sibTrans" cxnId="{2FB0659B-523E-4819-8BB8-874C809B63FA}">
      <dgm:prSet/>
      <dgm:spPr/>
      <dgm:t>
        <a:bodyPr/>
        <a:lstStyle/>
        <a:p>
          <a:endParaRPr lang="it-IT" sz="1100" b="1"/>
        </a:p>
      </dgm:t>
    </dgm:pt>
    <dgm:pt modelId="{D33C40EC-B93B-4D97-BF7C-903C965266D5}">
      <dgm:prSet custT="1"/>
      <dgm:spPr/>
      <dgm:t>
        <a:bodyPr/>
        <a:lstStyle/>
        <a:p>
          <a:r>
            <a:rPr lang="it-IT" sz="1100" b="1" dirty="0"/>
            <a:t>Atteggiamenti e concezioni relativi </a:t>
          </a:r>
          <a:r>
            <a:rPr lang="it-IT" sz="1100" b="1" dirty="0" smtClean="0"/>
            <a:t>all’aspetto </a:t>
          </a:r>
          <a:r>
            <a:rPr lang="it-IT" sz="1100" b="1" dirty="0"/>
            <a:t>sociale</a:t>
          </a:r>
        </a:p>
      </dgm:t>
    </dgm:pt>
    <dgm:pt modelId="{07D36E5B-8F6F-4966-87BC-97F81B2BBD0D}" type="sibTrans" cxnId="{AEDBF7D7-7B4F-43DE-9F37-F475CC8C4655}">
      <dgm:prSet/>
      <dgm:spPr/>
      <dgm:t>
        <a:bodyPr/>
        <a:lstStyle/>
        <a:p>
          <a:endParaRPr lang="it-IT" sz="1100" b="1"/>
        </a:p>
      </dgm:t>
    </dgm:pt>
    <dgm:pt modelId="{F926D834-B591-42CC-9A4E-A91929E8F8A8}" type="parTrans" cxnId="{AEDBF7D7-7B4F-43DE-9F37-F475CC8C4655}">
      <dgm:prSet/>
      <dgm:spPr/>
      <dgm:t>
        <a:bodyPr/>
        <a:lstStyle/>
        <a:p>
          <a:endParaRPr lang="it-IT" sz="1100" b="1"/>
        </a:p>
      </dgm:t>
    </dgm:pt>
    <dgm:pt modelId="{807D41C6-1A8E-4FB6-BF25-28EF4BF6E909}" type="pres">
      <dgm:prSet presAssocID="{3EC98B54-F05B-41DB-9018-9B9D409EAD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07DB92C4-7EF8-4BF3-BD0F-6150478A0CD6}" type="pres">
      <dgm:prSet presAssocID="{26A64556-A1E5-444E-A162-F16B9777150E}" presName="hierRoot1" presStyleCnt="0"/>
      <dgm:spPr/>
    </dgm:pt>
    <dgm:pt modelId="{178F96A1-35CA-45D1-9A6D-6505DFDB5537}" type="pres">
      <dgm:prSet presAssocID="{26A64556-A1E5-444E-A162-F16B9777150E}" presName="composite" presStyleCnt="0"/>
      <dgm:spPr/>
    </dgm:pt>
    <dgm:pt modelId="{0E857CB1-3879-450E-AC56-8304F766B836}" type="pres">
      <dgm:prSet presAssocID="{26A64556-A1E5-444E-A162-F16B9777150E}" presName="background" presStyleLbl="node0" presStyleIdx="0" presStyleCnt="1"/>
      <dgm:spPr/>
    </dgm:pt>
    <dgm:pt modelId="{45EEA031-7431-4A97-A473-580F22C1F05E}" type="pres">
      <dgm:prSet presAssocID="{26A64556-A1E5-444E-A162-F16B9777150E}" presName="text" presStyleLbl="fgAcc0" presStyleIdx="0" presStyleCnt="1" custLinFactNeighborY="-439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35EC0121-BBD1-43EC-880F-9FEE56FACCC5}" type="pres">
      <dgm:prSet presAssocID="{26A64556-A1E5-444E-A162-F16B9777150E}" presName="hierChild2" presStyleCnt="0"/>
      <dgm:spPr/>
    </dgm:pt>
    <dgm:pt modelId="{DA7366ED-F231-412B-9283-94391DCEF28F}" type="pres">
      <dgm:prSet presAssocID="{25D40412-05F6-4C13-8DA3-BDEF9B4F9D11}" presName="Name10" presStyleLbl="parChTrans1D2" presStyleIdx="0" presStyleCnt="3"/>
      <dgm:spPr/>
      <dgm:t>
        <a:bodyPr/>
        <a:lstStyle/>
        <a:p>
          <a:endParaRPr lang="it-IT"/>
        </a:p>
      </dgm:t>
    </dgm:pt>
    <dgm:pt modelId="{D08F0056-D309-498B-AFC1-47838BC39357}" type="pres">
      <dgm:prSet presAssocID="{8C0BFB1E-5CD5-4404-A687-003265007840}" presName="hierRoot2" presStyleCnt="0"/>
      <dgm:spPr/>
    </dgm:pt>
    <dgm:pt modelId="{ACCC7E2A-B11A-4B47-978A-E3FF384AEE0A}" type="pres">
      <dgm:prSet presAssocID="{8C0BFB1E-5CD5-4404-A687-003265007840}" presName="composite2" presStyleCnt="0"/>
      <dgm:spPr/>
    </dgm:pt>
    <dgm:pt modelId="{E285C9B7-D576-492A-B438-BB147A7A30DA}" type="pres">
      <dgm:prSet presAssocID="{8C0BFB1E-5CD5-4404-A687-003265007840}" presName="background2" presStyleLbl="node2" presStyleIdx="0" presStyleCnt="3"/>
      <dgm:spPr/>
    </dgm:pt>
    <dgm:pt modelId="{45E88280-5446-4158-A713-CAF3AD5A9B38}" type="pres">
      <dgm:prSet presAssocID="{8C0BFB1E-5CD5-4404-A687-003265007840}" presName="text2" presStyleLbl="fgAcc2" presStyleIdx="0" presStyleCnt="3" custLinFactNeighborX="-36914" custLinFactNeighborY="-1280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990E1185-B9DF-4473-8F05-EDE7627C5CBE}" type="pres">
      <dgm:prSet presAssocID="{8C0BFB1E-5CD5-4404-A687-003265007840}" presName="hierChild3" presStyleCnt="0"/>
      <dgm:spPr/>
    </dgm:pt>
    <dgm:pt modelId="{CFFDAD70-D29D-4FD9-B4DD-80FB3CBAF16E}" type="pres">
      <dgm:prSet presAssocID="{F2020776-923E-4CFD-826C-40ED7AF6468B}" presName="Name17" presStyleLbl="parChTrans1D3" presStyleIdx="0" presStyleCnt="1"/>
      <dgm:spPr/>
      <dgm:t>
        <a:bodyPr/>
        <a:lstStyle/>
        <a:p>
          <a:endParaRPr lang="it-IT"/>
        </a:p>
      </dgm:t>
    </dgm:pt>
    <dgm:pt modelId="{776F8CDE-4CE7-422A-9A16-75454F98349F}" type="pres">
      <dgm:prSet presAssocID="{1DDEDD73-144C-427D-ADDC-045452752F27}" presName="hierRoot3" presStyleCnt="0"/>
      <dgm:spPr/>
    </dgm:pt>
    <dgm:pt modelId="{0392457F-4B82-4703-A78A-781B742A964B}" type="pres">
      <dgm:prSet presAssocID="{1DDEDD73-144C-427D-ADDC-045452752F27}" presName="composite3" presStyleCnt="0"/>
      <dgm:spPr/>
    </dgm:pt>
    <dgm:pt modelId="{28609A24-F5AD-4C20-9439-E30BCAD90271}" type="pres">
      <dgm:prSet presAssocID="{1DDEDD73-144C-427D-ADDC-045452752F27}" presName="background3" presStyleLbl="node3" presStyleIdx="0" presStyleCnt="1"/>
      <dgm:spPr/>
    </dgm:pt>
    <dgm:pt modelId="{80B17092-5395-4E83-BAC4-8F38FED8625E}" type="pres">
      <dgm:prSet presAssocID="{1DDEDD73-144C-427D-ADDC-045452752F27}" presName="text3" presStyleLbl="fgAcc3" presStyleIdx="0" presStyleCnt="1" custLinFactNeighborX="-48237" custLinFactNeighborY="-993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259EE98-5DDC-4A51-BE1D-2B755BBFADB1}" type="pres">
      <dgm:prSet presAssocID="{1DDEDD73-144C-427D-ADDC-045452752F27}" presName="hierChild4" presStyleCnt="0"/>
      <dgm:spPr/>
    </dgm:pt>
    <dgm:pt modelId="{54058323-B2D8-4353-943C-B14BA63A66B0}" type="pres">
      <dgm:prSet presAssocID="{BB65DD25-A164-4353-BDE2-0D69083EDD84}" presName="Name23" presStyleLbl="parChTrans1D4" presStyleIdx="0" presStyleCnt="2"/>
      <dgm:spPr/>
      <dgm:t>
        <a:bodyPr/>
        <a:lstStyle/>
        <a:p>
          <a:endParaRPr lang="it-IT"/>
        </a:p>
      </dgm:t>
    </dgm:pt>
    <dgm:pt modelId="{8756E634-97BF-4A33-B791-C52C030DCCF8}" type="pres">
      <dgm:prSet presAssocID="{070F6BEB-B2EB-4894-A43A-064A8678577A}" presName="hierRoot4" presStyleCnt="0"/>
      <dgm:spPr/>
    </dgm:pt>
    <dgm:pt modelId="{8CAD475B-2CDC-4C70-B148-96B801E992E2}" type="pres">
      <dgm:prSet presAssocID="{070F6BEB-B2EB-4894-A43A-064A8678577A}" presName="composite4" presStyleCnt="0"/>
      <dgm:spPr/>
    </dgm:pt>
    <dgm:pt modelId="{984237C2-216C-49A4-BFCD-6E2DD276ACEB}" type="pres">
      <dgm:prSet presAssocID="{070F6BEB-B2EB-4894-A43A-064A8678577A}" presName="background4" presStyleLbl="node4" presStyleIdx="0" presStyleCnt="2"/>
      <dgm:spPr/>
    </dgm:pt>
    <dgm:pt modelId="{DFA7DEB3-23B6-4A3E-908A-6A4C56AAAF6D}" type="pres">
      <dgm:prSet presAssocID="{070F6BEB-B2EB-4894-A43A-064A8678577A}" presName="text4" presStyleLbl="fgAcc4" presStyleIdx="0" presStyleCnt="2" custLinFactNeighborX="-43247" custLinFactNeighborY="16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2064EBF-A538-4219-AF02-D13C502E4B7B}" type="pres">
      <dgm:prSet presAssocID="{070F6BEB-B2EB-4894-A43A-064A8678577A}" presName="hierChild5" presStyleCnt="0"/>
      <dgm:spPr/>
    </dgm:pt>
    <dgm:pt modelId="{B3C72873-67FD-4B60-9884-74586B7968E6}" type="pres">
      <dgm:prSet presAssocID="{65B39CB0-A297-425A-B76E-81C2009848D8}" presName="Name23" presStyleLbl="parChTrans1D4" presStyleIdx="1" presStyleCnt="2"/>
      <dgm:spPr/>
      <dgm:t>
        <a:bodyPr/>
        <a:lstStyle/>
        <a:p>
          <a:endParaRPr lang="it-IT"/>
        </a:p>
      </dgm:t>
    </dgm:pt>
    <dgm:pt modelId="{0C918E09-CE91-4238-8CDB-32F8493766AD}" type="pres">
      <dgm:prSet presAssocID="{94E4E18D-C83E-49C6-8007-2BD95652353E}" presName="hierRoot4" presStyleCnt="0"/>
      <dgm:spPr/>
    </dgm:pt>
    <dgm:pt modelId="{BEAFC536-B391-47B4-BF85-C09DC9BB6A09}" type="pres">
      <dgm:prSet presAssocID="{94E4E18D-C83E-49C6-8007-2BD95652353E}" presName="composite4" presStyleCnt="0"/>
      <dgm:spPr/>
    </dgm:pt>
    <dgm:pt modelId="{9495F05C-44C9-4A4D-963A-42CF8CCB37A6}" type="pres">
      <dgm:prSet presAssocID="{94E4E18D-C83E-49C6-8007-2BD95652353E}" presName="background4" presStyleLbl="node4" presStyleIdx="1" presStyleCnt="2"/>
      <dgm:spPr/>
    </dgm:pt>
    <dgm:pt modelId="{6BF25546-A036-4E86-A547-5D7940DD4F6F}" type="pres">
      <dgm:prSet presAssocID="{94E4E18D-C83E-49C6-8007-2BD95652353E}" presName="text4" presStyleLbl="fgAcc4" presStyleIdx="1" presStyleCnt="2" custLinFactNeighborX="-38145" custLinFactNeighborY="16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813926E3-EFD1-45EA-B422-8DC50AFF5B2F}" type="pres">
      <dgm:prSet presAssocID="{94E4E18D-C83E-49C6-8007-2BD95652353E}" presName="hierChild5" presStyleCnt="0"/>
      <dgm:spPr/>
    </dgm:pt>
    <dgm:pt modelId="{15E47615-0AF5-4B56-9DCC-8D48E7CCB5D0}" type="pres">
      <dgm:prSet presAssocID="{26B47F28-3068-4A7F-B39C-BB5D2EDA6E30}" presName="Name10" presStyleLbl="parChTrans1D2" presStyleIdx="1" presStyleCnt="3"/>
      <dgm:spPr/>
      <dgm:t>
        <a:bodyPr/>
        <a:lstStyle/>
        <a:p>
          <a:endParaRPr lang="it-IT"/>
        </a:p>
      </dgm:t>
    </dgm:pt>
    <dgm:pt modelId="{BE39A68D-260E-44FA-8A84-65774D30086F}" type="pres">
      <dgm:prSet presAssocID="{C9303C88-787E-4470-BA4B-AD1AB496546F}" presName="hierRoot2" presStyleCnt="0"/>
      <dgm:spPr/>
    </dgm:pt>
    <dgm:pt modelId="{858D87B3-DFAF-4B04-95BA-2FCA522EA80F}" type="pres">
      <dgm:prSet presAssocID="{C9303C88-787E-4470-BA4B-AD1AB496546F}" presName="composite2" presStyleCnt="0"/>
      <dgm:spPr/>
    </dgm:pt>
    <dgm:pt modelId="{8709EA3E-1C77-4ED5-9E0C-242CA4801B56}" type="pres">
      <dgm:prSet presAssocID="{C9303C88-787E-4470-BA4B-AD1AB496546F}" presName="background2" presStyleLbl="node2" presStyleIdx="1" presStyleCnt="3"/>
      <dgm:spPr/>
    </dgm:pt>
    <dgm:pt modelId="{B0CBC53B-2A34-4134-890A-967A619B52D9}" type="pres">
      <dgm:prSet presAssocID="{C9303C88-787E-4470-BA4B-AD1AB496546F}" presName="text2" presStyleLbl="fgAcc2" presStyleIdx="1" presStyleCnt="3" custLinFactNeighborX="4234" custLinFactNeighborY="-2338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549E2E0C-6F44-426E-8F8E-7EF0CC561800}" type="pres">
      <dgm:prSet presAssocID="{C9303C88-787E-4470-BA4B-AD1AB496546F}" presName="hierChild3" presStyleCnt="0"/>
      <dgm:spPr/>
    </dgm:pt>
    <dgm:pt modelId="{70280D14-DED8-451D-B6B0-F885FB1E69B0}" type="pres">
      <dgm:prSet presAssocID="{F926D834-B591-42CC-9A4E-A91929E8F8A8}" presName="Name10" presStyleLbl="parChTrans1D2" presStyleIdx="2" presStyleCnt="3"/>
      <dgm:spPr/>
      <dgm:t>
        <a:bodyPr/>
        <a:lstStyle/>
        <a:p>
          <a:endParaRPr lang="it-IT"/>
        </a:p>
      </dgm:t>
    </dgm:pt>
    <dgm:pt modelId="{4BB9C98F-84E7-4067-A8D5-C502DAFA6EDE}" type="pres">
      <dgm:prSet presAssocID="{D33C40EC-B93B-4D97-BF7C-903C965266D5}" presName="hierRoot2" presStyleCnt="0"/>
      <dgm:spPr/>
    </dgm:pt>
    <dgm:pt modelId="{A7EC5BD9-E17D-4883-A8B2-C7C4BAE157DA}" type="pres">
      <dgm:prSet presAssocID="{D33C40EC-B93B-4D97-BF7C-903C965266D5}" presName="composite2" presStyleCnt="0"/>
      <dgm:spPr/>
    </dgm:pt>
    <dgm:pt modelId="{E334AD05-721C-40A8-8D36-232F810B123A}" type="pres">
      <dgm:prSet presAssocID="{D33C40EC-B93B-4D97-BF7C-903C965266D5}" presName="background2" presStyleLbl="node2" presStyleIdx="2" presStyleCnt="3"/>
      <dgm:spPr/>
    </dgm:pt>
    <dgm:pt modelId="{F059E9F3-30C8-432C-A3AD-7A5C23957002}" type="pres">
      <dgm:prSet presAssocID="{D33C40EC-B93B-4D97-BF7C-903C965266D5}" presName="text2" presStyleLbl="fgAcc2" presStyleIdx="2" presStyleCnt="3" custLinFactNeighborX="18487" custLinFactNeighborY="-6223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D246975-5A58-487B-8693-CC7C287BE8BD}" type="pres">
      <dgm:prSet presAssocID="{D33C40EC-B93B-4D97-BF7C-903C965266D5}" presName="hierChild3" presStyleCnt="0"/>
      <dgm:spPr/>
    </dgm:pt>
  </dgm:ptLst>
  <dgm:cxnLst>
    <dgm:cxn modelId="{37692BD0-FD1A-4A5A-B54F-539951D93AE9}" type="presOf" srcId="{3EC98B54-F05B-41DB-9018-9B9D409EADB0}" destId="{807D41C6-1A8E-4FB6-BF25-28EF4BF6E909}" srcOrd="0" destOrd="0" presId="urn:microsoft.com/office/officeart/2005/8/layout/hierarchy1"/>
    <dgm:cxn modelId="{AEDBF7D7-7B4F-43DE-9F37-F475CC8C4655}" srcId="{26A64556-A1E5-444E-A162-F16B9777150E}" destId="{D33C40EC-B93B-4D97-BF7C-903C965266D5}" srcOrd="2" destOrd="0" parTransId="{F926D834-B591-42CC-9A4E-A91929E8F8A8}" sibTransId="{07D36E5B-8F6F-4966-87BC-97F81B2BBD0D}"/>
    <dgm:cxn modelId="{9AAE580A-7F8B-4143-B9DC-F3BE6A6A13F3}" srcId="{26A64556-A1E5-444E-A162-F16B9777150E}" destId="{C9303C88-787E-4470-BA4B-AD1AB496546F}" srcOrd="1" destOrd="0" parTransId="{26B47F28-3068-4A7F-B39C-BB5D2EDA6E30}" sibTransId="{163A4003-14AE-4899-B393-135E5DBFC46E}"/>
    <dgm:cxn modelId="{2FB0659B-523E-4819-8BB8-874C809B63FA}" srcId="{1DDEDD73-144C-427D-ADDC-045452752F27}" destId="{94E4E18D-C83E-49C6-8007-2BD95652353E}" srcOrd="1" destOrd="0" parTransId="{65B39CB0-A297-425A-B76E-81C2009848D8}" sibTransId="{039DF37D-8472-4922-95C1-86A8B237EDC6}"/>
    <dgm:cxn modelId="{327EB1D8-54AC-474C-8384-E2C2181C740C}" type="presOf" srcId="{F926D834-B591-42CC-9A4E-A91929E8F8A8}" destId="{70280D14-DED8-451D-B6B0-F885FB1E69B0}" srcOrd="0" destOrd="0" presId="urn:microsoft.com/office/officeart/2005/8/layout/hierarchy1"/>
    <dgm:cxn modelId="{248B297D-7951-460C-A886-B5B71C1655D1}" type="presOf" srcId="{1DDEDD73-144C-427D-ADDC-045452752F27}" destId="{80B17092-5395-4E83-BAC4-8F38FED8625E}" srcOrd="0" destOrd="0" presId="urn:microsoft.com/office/officeart/2005/8/layout/hierarchy1"/>
    <dgm:cxn modelId="{D31BC2CE-5F56-41DC-A468-21CFE9A8F53A}" srcId="{1DDEDD73-144C-427D-ADDC-045452752F27}" destId="{070F6BEB-B2EB-4894-A43A-064A8678577A}" srcOrd="0" destOrd="0" parTransId="{BB65DD25-A164-4353-BDE2-0D69083EDD84}" sibTransId="{4D6C5EF5-A169-4905-85A7-5DC6C68CAA7C}"/>
    <dgm:cxn modelId="{52E3B462-5BAE-4FCA-97C2-45D134F39F55}" type="presOf" srcId="{25D40412-05F6-4C13-8DA3-BDEF9B4F9D11}" destId="{DA7366ED-F231-412B-9283-94391DCEF28F}" srcOrd="0" destOrd="0" presId="urn:microsoft.com/office/officeart/2005/8/layout/hierarchy1"/>
    <dgm:cxn modelId="{4DF4E634-ECE3-468C-BF16-C43BAD1A12DC}" type="presOf" srcId="{070F6BEB-B2EB-4894-A43A-064A8678577A}" destId="{DFA7DEB3-23B6-4A3E-908A-6A4C56AAAF6D}" srcOrd="0" destOrd="0" presId="urn:microsoft.com/office/officeart/2005/8/layout/hierarchy1"/>
    <dgm:cxn modelId="{C23C7D74-0ED1-46A2-8895-037AE01915F4}" type="presOf" srcId="{8C0BFB1E-5CD5-4404-A687-003265007840}" destId="{45E88280-5446-4158-A713-CAF3AD5A9B38}" srcOrd="0" destOrd="0" presId="urn:microsoft.com/office/officeart/2005/8/layout/hierarchy1"/>
    <dgm:cxn modelId="{8DE04D20-CDAF-477C-A29A-D4315DE175F6}" srcId="{8C0BFB1E-5CD5-4404-A687-003265007840}" destId="{1DDEDD73-144C-427D-ADDC-045452752F27}" srcOrd="0" destOrd="0" parTransId="{F2020776-923E-4CFD-826C-40ED7AF6468B}" sibTransId="{DF796556-F453-4797-9566-BBB0E90EFB79}"/>
    <dgm:cxn modelId="{0C203AC8-8A7E-43CB-8349-CE7DC89FB27D}" type="presOf" srcId="{D33C40EC-B93B-4D97-BF7C-903C965266D5}" destId="{F059E9F3-30C8-432C-A3AD-7A5C23957002}" srcOrd="0" destOrd="0" presId="urn:microsoft.com/office/officeart/2005/8/layout/hierarchy1"/>
    <dgm:cxn modelId="{3290196F-E798-4E67-B21E-0053CDF16234}" type="presOf" srcId="{BB65DD25-A164-4353-BDE2-0D69083EDD84}" destId="{54058323-B2D8-4353-943C-B14BA63A66B0}" srcOrd="0" destOrd="0" presId="urn:microsoft.com/office/officeart/2005/8/layout/hierarchy1"/>
    <dgm:cxn modelId="{B2EBAE7A-C4AC-4B6B-968C-7E8ACBCE9A24}" srcId="{26A64556-A1E5-444E-A162-F16B9777150E}" destId="{8C0BFB1E-5CD5-4404-A687-003265007840}" srcOrd="0" destOrd="0" parTransId="{25D40412-05F6-4C13-8DA3-BDEF9B4F9D11}" sibTransId="{902B6CFE-6E84-460F-BF61-4F2348C232F4}"/>
    <dgm:cxn modelId="{6B02B954-F279-4EB4-B197-7CE34AAAAEAB}" type="presOf" srcId="{C9303C88-787E-4470-BA4B-AD1AB496546F}" destId="{B0CBC53B-2A34-4134-890A-967A619B52D9}" srcOrd="0" destOrd="0" presId="urn:microsoft.com/office/officeart/2005/8/layout/hierarchy1"/>
    <dgm:cxn modelId="{6E96FBC1-9510-44E2-BCC8-186235CBCD90}" type="presOf" srcId="{F2020776-923E-4CFD-826C-40ED7AF6468B}" destId="{CFFDAD70-D29D-4FD9-B4DD-80FB3CBAF16E}" srcOrd="0" destOrd="0" presId="urn:microsoft.com/office/officeart/2005/8/layout/hierarchy1"/>
    <dgm:cxn modelId="{5F785F1F-92B5-4162-B785-8D8A2A316733}" type="presOf" srcId="{94E4E18D-C83E-49C6-8007-2BD95652353E}" destId="{6BF25546-A036-4E86-A547-5D7940DD4F6F}" srcOrd="0" destOrd="0" presId="urn:microsoft.com/office/officeart/2005/8/layout/hierarchy1"/>
    <dgm:cxn modelId="{0B727A72-A37E-41D6-B00E-567981C70EC4}" srcId="{3EC98B54-F05B-41DB-9018-9B9D409EADB0}" destId="{26A64556-A1E5-444E-A162-F16B9777150E}" srcOrd="0" destOrd="0" parTransId="{27047E64-D677-485B-AF7F-DA6E8204502A}" sibTransId="{4D54504D-9735-40E3-A9C1-FF411B878552}"/>
    <dgm:cxn modelId="{81A57D85-794A-4415-BF49-97EC61026A6E}" type="presOf" srcId="{26A64556-A1E5-444E-A162-F16B9777150E}" destId="{45EEA031-7431-4A97-A473-580F22C1F05E}" srcOrd="0" destOrd="0" presId="urn:microsoft.com/office/officeart/2005/8/layout/hierarchy1"/>
    <dgm:cxn modelId="{12D0E841-4EA3-4BF6-B32C-36DD3D5632E5}" type="presOf" srcId="{26B47F28-3068-4A7F-B39C-BB5D2EDA6E30}" destId="{15E47615-0AF5-4B56-9DCC-8D48E7CCB5D0}" srcOrd="0" destOrd="0" presId="urn:microsoft.com/office/officeart/2005/8/layout/hierarchy1"/>
    <dgm:cxn modelId="{0C913E2A-5A66-4F35-B087-1D9629FFD2A1}" type="presOf" srcId="{65B39CB0-A297-425A-B76E-81C2009848D8}" destId="{B3C72873-67FD-4B60-9884-74586B7968E6}" srcOrd="0" destOrd="0" presId="urn:microsoft.com/office/officeart/2005/8/layout/hierarchy1"/>
    <dgm:cxn modelId="{91BBC37F-23BB-4684-8516-B8E7CD138617}" type="presParOf" srcId="{807D41C6-1A8E-4FB6-BF25-28EF4BF6E909}" destId="{07DB92C4-7EF8-4BF3-BD0F-6150478A0CD6}" srcOrd="0" destOrd="0" presId="urn:microsoft.com/office/officeart/2005/8/layout/hierarchy1"/>
    <dgm:cxn modelId="{84F1C126-B055-4328-9E1C-045C5D2E5C79}" type="presParOf" srcId="{07DB92C4-7EF8-4BF3-BD0F-6150478A0CD6}" destId="{178F96A1-35CA-45D1-9A6D-6505DFDB5537}" srcOrd="0" destOrd="0" presId="urn:microsoft.com/office/officeart/2005/8/layout/hierarchy1"/>
    <dgm:cxn modelId="{CB9ECC49-D5DB-49AB-9BF2-A782FD928F83}" type="presParOf" srcId="{178F96A1-35CA-45D1-9A6D-6505DFDB5537}" destId="{0E857CB1-3879-450E-AC56-8304F766B836}" srcOrd="0" destOrd="0" presId="urn:microsoft.com/office/officeart/2005/8/layout/hierarchy1"/>
    <dgm:cxn modelId="{2798CF65-9D7B-4793-BD78-33F36374D02C}" type="presParOf" srcId="{178F96A1-35CA-45D1-9A6D-6505DFDB5537}" destId="{45EEA031-7431-4A97-A473-580F22C1F05E}" srcOrd="1" destOrd="0" presId="urn:microsoft.com/office/officeart/2005/8/layout/hierarchy1"/>
    <dgm:cxn modelId="{49A2EE41-8DB9-4695-BF8A-9463A6F008B4}" type="presParOf" srcId="{07DB92C4-7EF8-4BF3-BD0F-6150478A0CD6}" destId="{35EC0121-BBD1-43EC-880F-9FEE56FACCC5}" srcOrd="1" destOrd="0" presId="urn:microsoft.com/office/officeart/2005/8/layout/hierarchy1"/>
    <dgm:cxn modelId="{14A7D414-962B-4BBB-8240-D539513EC14F}" type="presParOf" srcId="{35EC0121-BBD1-43EC-880F-9FEE56FACCC5}" destId="{DA7366ED-F231-412B-9283-94391DCEF28F}" srcOrd="0" destOrd="0" presId="urn:microsoft.com/office/officeart/2005/8/layout/hierarchy1"/>
    <dgm:cxn modelId="{123AA530-79D7-4E94-8E78-5280A91A3242}" type="presParOf" srcId="{35EC0121-BBD1-43EC-880F-9FEE56FACCC5}" destId="{D08F0056-D309-498B-AFC1-47838BC39357}" srcOrd="1" destOrd="0" presId="urn:microsoft.com/office/officeart/2005/8/layout/hierarchy1"/>
    <dgm:cxn modelId="{968B43DC-CD77-4AD1-B54D-6611E0E7C133}" type="presParOf" srcId="{D08F0056-D309-498B-AFC1-47838BC39357}" destId="{ACCC7E2A-B11A-4B47-978A-E3FF384AEE0A}" srcOrd="0" destOrd="0" presId="urn:microsoft.com/office/officeart/2005/8/layout/hierarchy1"/>
    <dgm:cxn modelId="{EC4645B8-5CA6-4D3C-BE0D-A1DA22B0599C}" type="presParOf" srcId="{ACCC7E2A-B11A-4B47-978A-E3FF384AEE0A}" destId="{E285C9B7-D576-492A-B438-BB147A7A30DA}" srcOrd="0" destOrd="0" presId="urn:microsoft.com/office/officeart/2005/8/layout/hierarchy1"/>
    <dgm:cxn modelId="{423BAA05-423E-4162-AB43-1FC10168DAA2}" type="presParOf" srcId="{ACCC7E2A-B11A-4B47-978A-E3FF384AEE0A}" destId="{45E88280-5446-4158-A713-CAF3AD5A9B38}" srcOrd="1" destOrd="0" presId="urn:microsoft.com/office/officeart/2005/8/layout/hierarchy1"/>
    <dgm:cxn modelId="{908C2263-9E69-45F9-AA44-109C84B20BC8}" type="presParOf" srcId="{D08F0056-D309-498B-AFC1-47838BC39357}" destId="{990E1185-B9DF-4473-8F05-EDE7627C5CBE}" srcOrd="1" destOrd="0" presId="urn:microsoft.com/office/officeart/2005/8/layout/hierarchy1"/>
    <dgm:cxn modelId="{1B03D319-C0D2-4908-90F6-5B878F254E90}" type="presParOf" srcId="{990E1185-B9DF-4473-8F05-EDE7627C5CBE}" destId="{CFFDAD70-D29D-4FD9-B4DD-80FB3CBAF16E}" srcOrd="0" destOrd="0" presId="urn:microsoft.com/office/officeart/2005/8/layout/hierarchy1"/>
    <dgm:cxn modelId="{A6116691-5566-469B-899E-A51BAAEF06AE}" type="presParOf" srcId="{990E1185-B9DF-4473-8F05-EDE7627C5CBE}" destId="{776F8CDE-4CE7-422A-9A16-75454F98349F}" srcOrd="1" destOrd="0" presId="urn:microsoft.com/office/officeart/2005/8/layout/hierarchy1"/>
    <dgm:cxn modelId="{0370D7AC-C7D3-446D-B384-E888879B72C1}" type="presParOf" srcId="{776F8CDE-4CE7-422A-9A16-75454F98349F}" destId="{0392457F-4B82-4703-A78A-781B742A964B}" srcOrd="0" destOrd="0" presId="urn:microsoft.com/office/officeart/2005/8/layout/hierarchy1"/>
    <dgm:cxn modelId="{B22B434D-EC3D-485D-AD4F-A4290CC7E0D2}" type="presParOf" srcId="{0392457F-4B82-4703-A78A-781B742A964B}" destId="{28609A24-F5AD-4C20-9439-E30BCAD90271}" srcOrd="0" destOrd="0" presId="urn:microsoft.com/office/officeart/2005/8/layout/hierarchy1"/>
    <dgm:cxn modelId="{F6CE499F-231C-439A-97F8-E185E7810BDF}" type="presParOf" srcId="{0392457F-4B82-4703-A78A-781B742A964B}" destId="{80B17092-5395-4E83-BAC4-8F38FED8625E}" srcOrd="1" destOrd="0" presId="urn:microsoft.com/office/officeart/2005/8/layout/hierarchy1"/>
    <dgm:cxn modelId="{5456C923-7977-4A8C-8DEC-C91FECE5D99D}" type="presParOf" srcId="{776F8CDE-4CE7-422A-9A16-75454F98349F}" destId="{5259EE98-5DDC-4A51-BE1D-2B755BBFADB1}" srcOrd="1" destOrd="0" presId="urn:microsoft.com/office/officeart/2005/8/layout/hierarchy1"/>
    <dgm:cxn modelId="{DDBFA0F6-E0DF-40DA-8A6B-42760D5021E5}" type="presParOf" srcId="{5259EE98-5DDC-4A51-BE1D-2B755BBFADB1}" destId="{54058323-B2D8-4353-943C-B14BA63A66B0}" srcOrd="0" destOrd="0" presId="urn:microsoft.com/office/officeart/2005/8/layout/hierarchy1"/>
    <dgm:cxn modelId="{7C1A5E5A-8298-4B25-9E1D-1776AE334C9A}" type="presParOf" srcId="{5259EE98-5DDC-4A51-BE1D-2B755BBFADB1}" destId="{8756E634-97BF-4A33-B791-C52C030DCCF8}" srcOrd="1" destOrd="0" presId="urn:microsoft.com/office/officeart/2005/8/layout/hierarchy1"/>
    <dgm:cxn modelId="{17AB1C28-9F6E-4C01-9A9D-2095A99EB12B}" type="presParOf" srcId="{8756E634-97BF-4A33-B791-C52C030DCCF8}" destId="{8CAD475B-2CDC-4C70-B148-96B801E992E2}" srcOrd="0" destOrd="0" presId="urn:microsoft.com/office/officeart/2005/8/layout/hierarchy1"/>
    <dgm:cxn modelId="{3ADEAAA5-260E-4660-B623-8FE65C232599}" type="presParOf" srcId="{8CAD475B-2CDC-4C70-B148-96B801E992E2}" destId="{984237C2-216C-49A4-BFCD-6E2DD276ACEB}" srcOrd="0" destOrd="0" presId="urn:microsoft.com/office/officeart/2005/8/layout/hierarchy1"/>
    <dgm:cxn modelId="{60C55F1C-23F9-4787-80E1-9EAA1D37A03A}" type="presParOf" srcId="{8CAD475B-2CDC-4C70-B148-96B801E992E2}" destId="{DFA7DEB3-23B6-4A3E-908A-6A4C56AAAF6D}" srcOrd="1" destOrd="0" presId="urn:microsoft.com/office/officeart/2005/8/layout/hierarchy1"/>
    <dgm:cxn modelId="{25C7796B-52D0-4853-B6BF-36227558281A}" type="presParOf" srcId="{8756E634-97BF-4A33-B791-C52C030DCCF8}" destId="{B2064EBF-A538-4219-AF02-D13C502E4B7B}" srcOrd="1" destOrd="0" presId="urn:microsoft.com/office/officeart/2005/8/layout/hierarchy1"/>
    <dgm:cxn modelId="{EC60FD5E-E910-4334-B646-C15926351420}" type="presParOf" srcId="{5259EE98-5DDC-4A51-BE1D-2B755BBFADB1}" destId="{B3C72873-67FD-4B60-9884-74586B7968E6}" srcOrd="2" destOrd="0" presId="urn:microsoft.com/office/officeart/2005/8/layout/hierarchy1"/>
    <dgm:cxn modelId="{FC98C925-EDF5-48A8-92F4-3C5C198041EB}" type="presParOf" srcId="{5259EE98-5DDC-4A51-BE1D-2B755BBFADB1}" destId="{0C918E09-CE91-4238-8CDB-32F8493766AD}" srcOrd="3" destOrd="0" presId="urn:microsoft.com/office/officeart/2005/8/layout/hierarchy1"/>
    <dgm:cxn modelId="{57A08D40-5593-46A1-95D4-6DE3B5D5F948}" type="presParOf" srcId="{0C918E09-CE91-4238-8CDB-32F8493766AD}" destId="{BEAFC536-B391-47B4-BF85-C09DC9BB6A09}" srcOrd="0" destOrd="0" presId="urn:microsoft.com/office/officeart/2005/8/layout/hierarchy1"/>
    <dgm:cxn modelId="{3EAE13D1-19FC-4F23-A29A-BBA2D6CB15A9}" type="presParOf" srcId="{BEAFC536-B391-47B4-BF85-C09DC9BB6A09}" destId="{9495F05C-44C9-4A4D-963A-42CF8CCB37A6}" srcOrd="0" destOrd="0" presId="urn:microsoft.com/office/officeart/2005/8/layout/hierarchy1"/>
    <dgm:cxn modelId="{292598A4-0963-4071-A668-2D6DEC1C339C}" type="presParOf" srcId="{BEAFC536-B391-47B4-BF85-C09DC9BB6A09}" destId="{6BF25546-A036-4E86-A547-5D7940DD4F6F}" srcOrd="1" destOrd="0" presId="urn:microsoft.com/office/officeart/2005/8/layout/hierarchy1"/>
    <dgm:cxn modelId="{34ADD812-9DDE-48E4-98CA-33064BD5B304}" type="presParOf" srcId="{0C918E09-CE91-4238-8CDB-32F8493766AD}" destId="{813926E3-EFD1-45EA-B422-8DC50AFF5B2F}" srcOrd="1" destOrd="0" presId="urn:microsoft.com/office/officeart/2005/8/layout/hierarchy1"/>
    <dgm:cxn modelId="{6A6ABCAF-7A0D-43A2-A94D-1967FC7BAD26}" type="presParOf" srcId="{35EC0121-BBD1-43EC-880F-9FEE56FACCC5}" destId="{15E47615-0AF5-4B56-9DCC-8D48E7CCB5D0}" srcOrd="2" destOrd="0" presId="urn:microsoft.com/office/officeart/2005/8/layout/hierarchy1"/>
    <dgm:cxn modelId="{2909842E-33EC-43EA-9619-5120C69F0578}" type="presParOf" srcId="{35EC0121-BBD1-43EC-880F-9FEE56FACCC5}" destId="{BE39A68D-260E-44FA-8A84-65774D30086F}" srcOrd="3" destOrd="0" presId="urn:microsoft.com/office/officeart/2005/8/layout/hierarchy1"/>
    <dgm:cxn modelId="{FA499F9D-0F41-4C6A-96FD-E70CC6258CCF}" type="presParOf" srcId="{BE39A68D-260E-44FA-8A84-65774D30086F}" destId="{858D87B3-DFAF-4B04-95BA-2FCA522EA80F}" srcOrd="0" destOrd="0" presId="urn:microsoft.com/office/officeart/2005/8/layout/hierarchy1"/>
    <dgm:cxn modelId="{2B7DE64C-DAFE-4DA5-A342-0F3E289D31F9}" type="presParOf" srcId="{858D87B3-DFAF-4B04-95BA-2FCA522EA80F}" destId="{8709EA3E-1C77-4ED5-9E0C-242CA4801B56}" srcOrd="0" destOrd="0" presId="urn:microsoft.com/office/officeart/2005/8/layout/hierarchy1"/>
    <dgm:cxn modelId="{3A5CD3DF-CB52-417B-A58D-03DAC6598354}" type="presParOf" srcId="{858D87B3-DFAF-4B04-95BA-2FCA522EA80F}" destId="{B0CBC53B-2A34-4134-890A-967A619B52D9}" srcOrd="1" destOrd="0" presId="urn:microsoft.com/office/officeart/2005/8/layout/hierarchy1"/>
    <dgm:cxn modelId="{D950B053-B5BF-4532-82C2-0D512F830FB6}" type="presParOf" srcId="{BE39A68D-260E-44FA-8A84-65774D30086F}" destId="{549E2E0C-6F44-426E-8F8E-7EF0CC561800}" srcOrd="1" destOrd="0" presId="urn:microsoft.com/office/officeart/2005/8/layout/hierarchy1"/>
    <dgm:cxn modelId="{D14E187C-E0C8-402F-BF66-37E2009701C0}" type="presParOf" srcId="{35EC0121-BBD1-43EC-880F-9FEE56FACCC5}" destId="{70280D14-DED8-451D-B6B0-F885FB1E69B0}" srcOrd="4" destOrd="0" presId="urn:microsoft.com/office/officeart/2005/8/layout/hierarchy1"/>
    <dgm:cxn modelId="{77981164-76FC-4A1A-B4F1-37D49177538E}" type="presParOf" srcId="{35EC0121-BBD1-43EC-880F-9FEE56FACCC5}" destId="{4BB9C98F-84E7-4067-A8D5-C502DAFA6EDE}" srcOrd="5" destOrd="0" presId="urn:microsoft.com/office/officeart/2005/8/layout/hierarchy1"/>
    <dgm:cxn modelId="{A2BCD093-27EA-4603-9F55-D8A4BB7508D0}" type="presParOf" srcId="{4BB9C98F-84E7-4067-A8D5-C502DAFA6EDE}" destId="{A7EC5BD9-E17D-4883-A8B2-C7C4BAE157DA}" srcOrd="0" destOrd="0" presId="urn:microsoft.com/office/officeart/2005/8/layout/hierarchy1"/>
    <dgm:cxn modelId="{9F5D9970-DC38-4EDD-9E58-FE762D8917C3}" type="presParOf" srcId="{A7EC5BD9-E17D-4883-A8B2-C7C4BAE157DA}" destId="{E334AD05-721C-40A8-8D36-232F810B123A}" srcOrd="0" destOrd="0" presId="urn:microsoft.com/office/officeart/2005/8/layout/hierarchy1"/>
    <dgm:cxn modelId="{5A371F82-4953-49AD-ADCA-8A2CE2148950}" type="presParOf" srcId="{A7EC5BD9-E17D-4883-A8B2-C7C4BAE157DA}" destId="{F059E9F3-30C8-432C-A3AD-7A5C23957002}" srcOrd="1" destOrd="0" presId="urn:microsoft.com/office/officeart/2005/8/layout/hierarchy1"/>
    <dgm:cxn modelId="{D232F29E-34B7-4B36-8B7D-75B9B4C3622D}" type="presParOf" srcId="{4BB9C98F-84E7-4067-A8D5-C502DAFA6EDE}" destId="{ED246975-5A58-487B-8693-CC7C287BE8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280D14-DED8-451D-B6B0-F885FB1E69B0}">
      <dsp:nvSpPr>
        <dsp:cNvPr id="0" name=""/>
        <dsp:cNvSpPr/>
      </dsp:nvSpPr>
      <dsp:spPr>
        <a:xfrm>
          <a:off x="3615720" y="777842"/>
          <a:ext cx="1801475" cy="3575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899"/>
              </a:lnTo>
              <a:lnTo>
                <a:pt x="1801475" y="238899"/>
              </a:lnTo>
              <a:lnTo>
                <a:pt x="1801475" y="35750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E47615-0AF5-4B56-9DCC-8D48E7CCB5D0}">
      <dsp:nvSpPr>
        <dsp:cNvPr id="0" name=""/>
        <dsp:cNvSpPr/>
      </dsp:nvSpPr>
      <dsp:spPr>
        <a:xfrm>
          <a:off x="3570000" y="777842"/>
          <a:ext cx="91440" cy="3890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0484"/>
              </a:lnTo>
              <a:lnTo>
                <a:pt x="99927" y="270484"/>
              </a:lnTo>
              <a:lnTo>
                <a:pt x="99927" y="38908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C72873-67FD-4B60-9884-74586B7968E6}">
      <dsp:nvSpPr>
        <dsp:cNvPr id="0" name=""/>
        <dsp:cNvSpPr/>
      </dsp:nvSpPr>
      <dsp:spPr>
        <a:xfrm>
          <a:off x="1433360" y="3103460"/>
          <a:ext cx="911601" cy="453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140"/>
              </a:lnTo>
              <a:lnTo>
                <a:pt x="911601" y="335140"/>
              </a:lnTo>
              <a:lnTo>
                <a:pt x="911601" y="45374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58323-B2D8-4353-943C-B14BA63A66B0}">
      <dsp:nvSpPr>
        <dsp:cNvPr id="0" name=""/>
        <dsp:cNvSpPr/>
      </dsp:nvSpPr>
      <dsp:spPr>
        <a:xfrm>
          <a:off x="714851" y="3103460"/>
          <a:ext cx="718508" cy="453744"/>
        </a:xfrm>
        <a:custGeom>
          <a:avLst/>
          <a:gdLst/>
          <a:ahLst/>
          <a:cxnLst/>
          <a:rect l="0" t="0" r="0" b="0"/>
          <a:pathLst>
            <a:path>
              <a:moveTo>
                <a:pt x="718508" y="0"/>
              </a:moveTo>
              <a:lnTo>
                <a:pt x="718508" y="335140"/>
              </a:lnTo>
              <a:lnTo>
                <a:pt x="0" y="335140"/>
              </a:lnTo>
              <a:lnTo>
                <a:pt x="0" y="45374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FDAD70-D29D-4FD9-B4DD-80FB3CBAF16E}">
      <dsp:nvSpPr>
        <dsp:cNvPr id="0" name=""/>
        <dsp:cNvSpPr/>
      </dsp:nvSpPr>
      <dsp:spPr>
        <a:xfrm>
          <a:off x="1433360" y="1894799"/>
          <a:ext cx="144966" cy="395681"/>
        </a:xfrm>
        <a:custGeom>
          <a:avLst/>
          <a:gdLst/>
          <a:ahLst/>
          <a:cxnLst/>
          <a:rect l="0" t="0" r="0" b="0"/>
          <a:pathLst>
            <a:path>
              <a:moveTo>
                <a:pt x="144966" y="0"/>
              </a:moveTo>
              <a:lnTo>
                <a:pt x="144966" y="277077"/>
              </a:lnTo>
              <a:lnTo>
                <a:pt x="0" y="277077"/>
              </a:lnTo>
              <a:lnTo>
                <a:pt x="0" y="39568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366ED-F231-412B-9283-94391DCEF28F}">
      <dsp:nvSpPr>
        <dsp:cNvPr id="0" name=""/>
        <dsp:cNvSpPr/>
      </dsp:nvSpPr>
      <dsp:spPr>
        <a:xfrm>
          <a:off x="1578327" y="777842"/>
          <a:ext cx="2037393" cy="303977"/>
        </a:xfrm>
        <a:custGeom>
          <a:avLst/>
          <a:gdLst/>
          <a:ahLst/>
          <a:cxnLst/>
          <a:rect l="0" t="0" r="0" b="0"/>
          <a:pathLst>
            <a:path>
              <a:moveTo>
                <a:pt x="2037393" y="0"/>
              </a:moveTo>
              <a:lnTo>
                <a:pt x="2037393" y="185373"/>
              </a:lnTo>
              <a:lnTo>
                <a:pt x="0" y="185373"/>
              </a:lnTo>
              <a:lnTo>
                <a:pt x="0" y="30397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57CB1-3879-450E-AC56-8304F766B836}">
      <dsp:nvSpPr>
        <dsp:cNvPr id="0" name=""/>
        <dsp:cNvSpPr/>
      </dsp:nvSpPr>
      <dsp:spPr>
        <a:xfrm>
          <a:off x="2975579" y="-35137"/>
          <a:ext cx="1280282" cy="812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5EEA031-7431-4A97-A473-580F22C1F05E}">
      <dsp:nvSpPr>
        <dsp:cNvPr id="0" name=""/>
        <dsp:cNvSpPr/>
      </dsp:nvSpPr>
      <dsp:spPr>
        <a:xfrm>
          <a:off x="3117832" y="100003"/>
          <a:ext cx="1280282" cy="8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Competenze di cittadinanza</a:t>
          </a:r>
        </a:p>
      </dsp:txBody>
      <dsp:txXfrm>
        <a:off x="3117832" y="100003"/>
        <a:ext cx="1280282" cy="812979"/>
      </dsp:txXfrm>
    </dsp:sp>
    <dsp:sp modelId="{E285C9B7-D576-492A-B438-BB147A7A30DA}">
      <dsp:nvSpPr>
        <dsp:cNvPr id="0" name=""/>
        <dsp:cNvSpPr/>
      </dsp:nvSpPr>
      <dsp:spPr>
        <a:xfrm>
          <a:off x="938185" y="1081819"/>
          <a:ext cx="1280282" cy="812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5E88280-5446-4158-A713-CAF3AD5A9B38}">
      <dsp:nvSpPr>
        <dsp:cNvPr id="0" name=""/>
        <dsp:cNvSpPr/>
      </dsp:nvSpPr>
      <dsp:spPr>
        <a:xfrm>
          <a:off x="1080439" y="1216960"/>
          <a:ext cx="1280282" cy="8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Abilità transdisciplinari e processi</a:t>
          </a:r>
        </a:p>
      </dsp:txBody>
      <dsp:txXfrm>
        <a:off x="1080439" y="1216960"/>
        <a:ext cx="1280282" cy="812979"/>
      </dsp:txXfrm>
    </dsp:sp>
    <dsp:sp modelId="{28609A24-F5AD-4C20-9439-E30BCAD90271}">
      <dsp:nvSpPr>
        <dsp:cNvPr id="0" name=""/>
        <dsp:cNvSpPr/>
      </dsp:nvSpPr>
      <dsp:spPr>
        <a:xfrm>
          <a:off x="793219" y="2290480"/>
          <a:ext cx="1280282" cy="812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B17092-5395-4E83-BAC4-8F38FED8625E}">
      <dsp:nvSpPr>
        <dsp:cNvPr id="0" name=""/>
        <dsp:cNvSpPr/>
      </dsp:nvSpPr>
      <dsp:spPr>
        <a:xfrm>
          <a:off x="935472" y="2425621"/>
          <a:ext cx="1280282" cy="8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Competenze disciplinari (al termine del periodo scolare)</a:t>
          </a:r>
        </a:p>
      </dsp:txBody>
      <dsp:txXfrm>
        <a:off x="935472" y="2425621"/>
        <a:ext cx="1280282" cy="812979"/>
      </dsp:txXfrm>
    </dsp:sp>
    <dsp:sp modelId="{984237C2-216C-49A4-BFCD-6E2DD276ACEB}">
      <dsp:nvSpPr>
        <dsp:cNvPr id="0" name=""/>
        <dsp:cNvSpPr/>
      </dsp:nvSpPr>
      <dsp:spPr>
        <a:xfrm>
          <a:off x="74710" y="3557204"/>
          <a:ext cx="1280282" cy="812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FA7DEB3-23B6-4A3E-908A-6A4C56AAAF6D}">
      <dsp:nvSpPr>
        <dsp:cNvPr id="0" name=""/>
        <dsp:cNvSpPr/>
      </dsp:nvSpPr>
      <dsp:spPr>
        <a:xfrm>
          <a:off x="216963" y="3692345"/>
          <a:ext cx="1280282" cy="8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Abilità specifiche </a:t>
          </a:r>
          <a:r>
            <a:rPr lang="it-IT" sz="1100" b="1" kern="1200" dirty="0" smtClean="0"/>
            <a:t>disciplinari  </a:t>
          </a:r>
          <a:r>
            <a:rPr lang="it-IT" sz="1100" b="1" kern="1200" dirty="0"/>
            <a:t>(imprescindibili al </a:t>
          </a:r>
          <a:r>
            <a:rPr lang="it-IT" sz="1100" b="1" kern="1200" dirty="0" smtClean="0"/>
            <a:t>termine di ciascun periodo </a:t>
          </a:r>
          <a:r>
            <a:rPr lang="it-IT" sz="1100" b="1" kern="1200" dirty="0"/>
            <a:t>scolare)</a:t>
          </a:r>
        </a:p>
      </dsp:txBody>
      <dsp:txXfrm>
        <a:off x="216963" y="3692345"/>
        <a:ext cx="1280282" cy="812979"/>
      </dsp:txXfrm>
    </dsp:sp>
    <dsp:sp modelId="{9495F05C-44C9-4A4D-963A-42CF8CCB37A6}">
      <dsp:nvSpPr>
        <dsp:cNvPr id="0" name=""/>
        <dsp:cNvSpPr/>
      </dsp:nvSpPr>
      <dsp:spPr>
        <a:xfrm>
          <a:off x="1704820" y="3557204"/>
          <a:ext cx="1280282" cy="812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BF25546-A036-4E86-A547-5D7940DD4F6F}">
      <dsp:nvSpPr>
        <dsp:cNvPr id="0" name=""/>
        <dsp:cNvSpPr/>
      </dsp:nvSpPr>
      <dsp:spPr>
        <a:xfrm>
          <a:off x="1847074" y="3692345"/>
          <a:ext cx="1280282" cy="8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Contenuti disciplinari (imprescindibili al termine </a:t>
          </a:r>
          <a:r>
            <a:rPr lang="it-IT" sz="1100" b="1" kern="1200" dirty="0" smtClean="0"/>
            <a:t>di ciascun periodo </a:t>
          </a:r>
          <a:r>
            <a:rPr lang="it-IT" sz="1100" b="1" kern="1200" dirty="0"/>
            <a:t>scolare)</a:t>
          </a:r>
        </a:p>
      </dsp:txBody>
      <dsp:txXfrm>
        <a:off x="1847074" y="3692345"/>
        <a:ext cx="1280282" cy="812979"/>
      </dsp:txXfrm>
    </dsp:sp>
    <dsp:sp modelId="{8709EA3E-1C77-4ED5-9E0C-242CA4801B56}">
      <dsp:nvSpPr>
        <dsp:cNvPr id="0" name=""/>
        <dsp:cNvSpPr/>
      </dsp:nvSpPr>
      <dsp:spPr>
        <a:xfrm>
          <a:off x="3029786" y="1166930"/>
          <a:ext cx="1280282" cy="812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0CBC53B-2A34-4134-890A-967A619B52D9}">
      <dsp:nvSpPr>
        <dsp:cNvPr id="0" name=""/>
        <dsp:cNvSpPr/>
      </dsp:nvSpPr>
      <dsp:spPr>
        <a:xfrm>
          <a:off x="3172040" y="1302071"/>
          <a:ext cx="1280282" cy="8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Atteggiamenti e concezioni relativi al </a:t>
          </a:r>
          <a:r>
            <a:rPr lang="it-IT" sz="1100" b="1" kern="1200" dirty="0" err="1"/>
            <a:t>se'</a:t>
          </a:r>
          <a:endParaRPr lang="it-IT" sz="1100" b="1" kern="1200" dirty="0"/>
        </a:p>
      </dsp:txBody>
      <dsp:txXfrm>
        <a:off x="3172040" y="1302071"/>
        <a:ext cx="1280282" cy="812979"/>
      </dsp:txXfrm>
    </dsp:sp>
    <dsp:sp modelId="{E334AD05-721C-40A8-8D36-232F810B123A}">
      <dsp:nvSpPr>
        <dsp:cNvPr id="0" name=""/>
        <dsp:cNvSpPr/>
      </dsp:nvSpPr>
      <dsp:spPr>
        <a:xfrm>
          <a:off x="4777055" y="1135346"/>
          <a:ext cx="1280282" cy="812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059E9F3-30C8-432C-A3AD-7A5C23957002}">
      <dsp:nvSpPr>
        <dsp:cNvPr id="0" name=""/>
        <dsp:cNvSpPr/>
      </dsp:nvSpPr>
      <dsp:spPr>
        <a:xfrm>
          <a:off x="4919308" y="1270487"/>
          <a:ext cx="1280282" cy="8129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/>
            <a:t>Atteggiamenti e concezioni relativi </a:t>
          </a:r>
          <a:r>
            <a:rPr lang="it-IT" sz="1100" b="1" kern="1200" dirty="0" smtClean="0"/>
            <a:t>all’aspetto </a:t>
          </a:r>
          <a:r>
            <a:rPr lang="it-IT" sz="1100" b="1" kern="1200" dirty="0"/>
            <a:t>sociale</a:t>
          </a:r>
        </a:p>
      </dsp:txBody>
      <dsp:txXfrm>
        <a:off x="4919308" y="1270487"/>
        <a:ext cx="1280282" cy="812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E9D49-D437-493F-B22D-E4B23BE87F91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E947B-4863-474B-93E5-9C3B4110FD4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32FC1-B646-4AFD-AAD3-08846A9F4357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67253-93E7-4A65-BA55-0C29D38915C9}" type="datetimeFigureOut">
              <a:rPr lang="it-IT" smtClean="0"/>
              <a:pPr/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5ACB4-9832-4C3F-BD14-9F208FBC08E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sintesi%20descrizione%20abilit&#224;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ab_trans_ital_prim-sec.pdf" TargetMode="External"/><Relationship Id="rId3" Type="http://schemas.openxmlformats.org/officeDocument/2006/relationships/hyperlink" Target="mappa%202-atteggiamenti_conc_socialit&#224;.pdf" TargetMode="External"/><Relationship Id="rId7" Type="http://schemas.openxmlformats.org/officeDocument/2006/relationships/hyperlink" Target="ab_transdisc_discorsi%20e%20parole.pdf" TargetMode="External"/><Relationship Id="rId2" Type="http://schemas.openxmlformats.org/officeDocument/2006/relationships/hyperlink" Target="mappa%203-atteggiamenti_conc_identit&#224;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urr-vertic-matem.pdf" TargetMode="External"/><Relationship Id="rId5" Type="http://schemas.openxmlformats.org/officeDocument/2006/relationships/hyperlink" Target="curr_vert_discorsi-parole.pdf" TargetMode="External"/><Relationship Id="rId4" Type="http://schemas.openxmlformats.org/officeDocument/2006/relationships/hyperlink" Target="mappa%201-abilit&#224;_trans_processi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2-schooling_infanzia1-2-3prim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Costruzione del curricolo di scuola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Narrazione di un percorso in senso logico e crono-logico</a:t>
            </a:r>
            <a:endParaRPr lang="it-IT" dirty="0"/>
          </a:p>
        </p:txBody>
      </p:sp>
      <p:sp>
        <p:nvSpPr>
          <p:cNvPr id="5" name="Sottotitolo 2"/>
          <p:cNvSpPr txBox="1">
            <a:spLocks/>
          </p:cNvSpPr>
          <p:nvPr/>
        </p:nvSpPr>
        <p:spPr>
          <a:xfrm>
            <a:off x="35496" y="116632"/>
            <a:ext cx="8928992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ISTITUTO </a:t>
            </a:r>
            <a:r>
              <a:rPr lang="it-IT" sz="2000" b="1" dirty="0" smtClean="0">
                <a:solidFill>
                  <a:srgbClr val="FF0000"/>
                </a:solidFill>
              </a:rPr>
              <a:t>COMPRENSIVO </a:t>
            </a: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AMICIS – BERGAMO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Immagine 1" descr="logoscuolamin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8"/>
            <a:ext cx="94723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Testi e contesti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Riferimenti normativi: </a:t>
            </a:r>
          </a:p>
          <a:p>
            <a:pPr lvl="1"/>
            <a:r>
              <a:rPr lang="it-IT" dirty="0" smtClean="0"/>
              <a:t>Il piano internazionale</a:t>
            </a:r>
          </a:p>
          <a:p>
            <a:pPr lvl="1"/>
            <a:r>
              <a:rPr lang="it-IT" dirty="0" smtClean="0"/>
              <a:t>Indirizzi di carattere nazionale</a:t>
            </a:r>
          </a:p>
          <a:p>
            <a:r>
              <a:rPr lang="it-IT" dirty="0" smtClean="0"/>
              <a:t>Riferimenti culturali:</a:t>
            </a:r>
          </a:p>
          <a:p>
            <a:pPr lvl="1"/>
            <a:r>
              <a:rPr lang="it-IT" dirty="0" smtClean="0"/>
              <a:t>Intorno al concetto di competenza</a:t>
            </a:r>
          </a:p>
          <a:p>
            <a:r>
              <a:rPr lang="it-IT" dirty="0" smtClean="0"/>
              <a:t>Riferimento di scuola</a:t>
            </a:r>
          </a:p>
          <a:p>
            <a:pPr lvl="1"/>
            <a:r>
              <a:rPr lang="it-IT" dirty="0" smtClean="0"/>
              <a:t>a partire dal dichiarato del POF di Istituto</a:t>
            </a:r>
          </a:p>
          <a:p>
            <a:r>
              <a:rPr lang="it-IT" dirty="0" smtClean="0"/>
              <a:t>Una semantica di scuola </a:t>
            </a:r>
          </a:p>
          <a:p>
            <a:pPr lvl="1"/>
            <a:r>
              <a:rPr lang="it-IT" dirty="0" smtClean="0"/>
              <a:t>Significati condivisi</a:t>
            </a:r>
          </a:p>
          <a:p>
            <a:pPr lvl="1"/>
            <a:r>
              <a:rPr lang="it-IT" dirty="0" smtClean="0"/>
              <a:t>Significati da </a:t>
            </a:r>
            <a:r>
              <a:rPr lang="it-IT" dirty="0" err="1" smtClean="0"/>
              <a:t>co-costruire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Sequenza logica 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Co-costruzione</a:t>
            </a:r>
            <a:r>
              <a:rPr lang="it-IT" dirty="0" smtClean="0"/>
              <a:t> e condivisione di significati</a:t>
            </a:r>
          </a:p>
          <a:p>
            <a:r>
              <a:rPr lang="it-IT" dirty="0" smtClean="0"/>
              <a:t>Realizzazione di strumenti e dispositivi</a:t>
            </a:r>
          </a:p>
          <a:p>
            <a:r>
              <a:rPr lang="it-IT" dirty="0" smtClean="0"/>
              <a:t>Predisposizione delle condizioni per il passaggio dal </a:t>
            </a:r>
            <a:r>
              <a:rPr lang="it-IT" i="1" dirty="0" smtClean="0"/>
              <a:t>dichiarato</a:t>
            </a:r>
            <a:r>
              <a:rPr lang="it-IT" dirty="0" smtClean="0"/>
              <a:t> all’</a:t>
            </a:r>
            <a:r>
              <a:rPr lang="it-IT" i="1" dirty="0" smtClean="0"/>
              <a:t>agito</a:t>
            </a:r>
            <a:r>
              <a:rPr lang="it-IT" dirty="0" smtClean="0"/>
              <a:t> </a:t>
            </a:r>
          </a:p>
          <a:p>
            <a:r>
              <a:rPr lang="it-IT" dirty="0" smtClean="0"/>
              <a:t>Monitoraggio e tenuta del processo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… e cronologica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1° anno - i significati condivisi: curricolo, competenza, dimensioni di competenza</a:t>
            </a:r>
          </a:p>
          <a:p>
            <a:r>
              <a:rPr lang="it-IT" dirty="0" smtClean="0"/>
              <a:t>2° anno - gli aspetti di </a:t>
            </a:r>
            <a:r>
              <a:rPr lang="it-IT" dirty="0" err="1" smtClean="0"/>
              <a:t>schooling</a:t>
            </a:r>
            <a:endParaRPr lang="it-IT" dirty="0" smtClean="0"/>
          </a:p>
          <a:p>
            <a:r>
              <a:rPr lang="it-IT" dirty="0" smtClean="0"/>
              <a:t>3° anno - il processo di valutazione</a:t>
            </a:r>
          </a:p>
          <a:p>
            <a:r>
              <a:rPr lang="it-IT" dirty="0" smtClean="0"/>
              <a:t>Poi</a:t>
            </a:r>
          </a:p>
          <a:p>
            <a:pPr lvl="1"/>
            <a:r>
              <a:rPr lang="it-IT" dirty="0" smtClean="0"/>
              <a:t>Manutenzione del curricolo: luoghi di riflessività intorno</a:t>
            </a:r>
          </a:p>
          <a:p>
            <a:pPr lvl="2"/>
            <a:r>
              <a:rPr lang="it-IT" dirty="0" smtClean="0"/>
              <a:t>capacità di passare dal dichiarato all’agito </a:t>
            </a:r>
          </a:p>
          <a:p>
            <a:pPr lvl="2"/>
            <a:r>
              <a:rPr lang="it-IT" dirty="0" smtClean="0"/>
              <a:t>i modi realizzati dell’agito</a:t>
            </a:r>
          </a:p>
          <a:p>
            <a:pPr lvl="2"/>
            <a:r>
              <a:rPr lang="it-IT" dirty="0"/>
              <a:t>i</a:t>
            </a:r>
            <a:r>
              <a:rPr lang="it-IT" dirty="0" smtClean="0"/>
              <a:t> cambiamenti richiesti</a:t>
            </a:r>
          </a:p>
          <a:p>
            <a:pPr lvl="3"/>
            <a:r>
              <a:rPr lang="it-IT" dirty="0"/>
              <a:t>d</a:t>
            </a:r>
            <a:r>
              <a:rPr lang="it-IT" dirty="0" smtClean="0"/>
              <a:t>all’evoluzione del contesto normativo</a:t>
            </a:r>
          </a:p>
          <a:p>
            <a:pPr lvl="3"/>
            <a:r>
              <a:rPr lang="it-IT" dirty="0"/>
              <a:t>d</a:t>
            </a:r>
            <a:r>
              <a:rPr lang="it-IT" dirty="0" smtClean="0"/>
              <a:t>alla restituzione di efficacia che ci proviene dall’esperienza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Metodo di lavoro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Gruppo progettuale (insegnanti dei 3 ordini di scuola):</a:t>
            </a:r>
          </a:p>
          <a:p>
            <a:pPr lvl="1"/>
            <a:r>
              <a:rPr lang="it-IT" dirty="0" smtClean="0"/>
              <a:t>Studio del tema da elaborare e proposta di lavoro da rivolgere al collegio</a:t>
            </a:r>
          </a:p>
          <a:p>
            <a:pPr lvl="1"/>
            <a:r>
              <a:rPr lang="it-IT" dirty="0" smtClean="0"/>
              <a:t>Ricerca, e diffusione di materiali di studio</a:t>
            </a:r>
          </a:p>
          <a:p>
            <a:pPr lvl="1"/>
            <a:r>
              <a:rPr lang="it-IT" dirty="0" smtClean="0"/>
              <a:t>Sintesi “che connette” gli elaborati dei gruppi di lavoro del collegio</a:t>
            </a:r>
          </a:p>
          <a:p>
            <a:pPr lvl="1"/>
            <a:r>
              <a:rPr lang="it-IT" dirty="0" smtClean="0"/>
              <a:t>Rilancio per azione successiva</a:t>
            </a:r>
          </a:p>
          <a:p>
            <a:r>
              <a:rPr lang="it-IT" dirty="0" smtClean="0"/>
              <a:t>Lavoro collegiale</a:t>
            </a:r>
          </a:p>
          <a:p>
            <a:pPr lvl="1"/>
            <a:r>
              <a:rPr lang="it-IT" dirty="0" smtClean="0"/>
              <a:t>Elaborazione delle proposte del gruppo progettuale</a:t>
            </a:r>
          </a:p>
          <a:p>
            <a:pPr lvl="1"/>
            <a:r>
              <a:rPr lang="it-IT" dirty="0" smtClean="0"/>
              <a:t>Analisi critica delle restituzioni del gruppo progettuale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Contesto normativo di 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62500" lnSpcReduction="20000"/>
          </a:bodyPr>
          <a:lstStyle/>
          <a:p>
            <a:pPr marL="180000">
              <a:buNone/>
            </a:pPr>
            <a:r>
              <a:rPr lang="it-IT" sz="4000" dirty="0" smtClean="0"/>
              <a:t>Indicazioni per il curricolo per la scuola dell’infanzia e per il primo ciclo d’istruzione</a:t>
            </a:r>
          </a:p>
          <a:p>
            <a:pPr marL="180000"/>
            <a:r>
              <a:rPr lang="it-IT" dirty="0" smtClean="0"/>
              <a:t>Temi:</a:t>
            </a:r>
            <a:r>
              <a:rPr lang="it-IT" i="1" dirty="0" smtClean="0"/>
              <a:t>persona, cittadinanza, nuovo umanesimo</a:t>
            </a:r>
          </a:p>
          <a:p>
            <a:pPr marL="180000"/>
            <a:r>
              <a:rPr lang="it-IT" dirty="0" smtClean="0"/>
              <a:t>Articolazione del curricolo: </a:t>
            </a:r>
            <a:r>
              <a:rPr lang="it-IT" i="1" dirty="0" smtClean="0"/>
              <a:t>campi di esperienza e discipline, traguardi per lo sviluppo di competenza, obiettivi di apprendimento, valutazione</a:t>
            </a:r>
          </a:p>
          <a:p>
            <a:pPr marL="180000"/>
            <a:endParaRPr lang="it-IT" i="1" dirty="0"/>
          </a:p>
          <a:p>
            <a:pPr marL="180000"/>
            <a:endParaRPr lang="it-IT" i="1" dirty="0" smtClean="0"/>
          </a:p>
          <a:p>
            <a:pPr marL="180000">
              <a:buNone/>
            </a:pPr>
            <a:r>
              <a:rPr lang="it-IT" sz="4000" dirty="0" smtClean="0"/>
              <a:t>Decreto Ministeriale 22 agosto 2007, N. 139</a:t>
            </a:r>
          </a:p>
          <a:p>
            <a:pPr marL="180000"/>
            <a:r>
              <a:rPr lang="it-IT" dirty="0" smtClean="0"/>
              <a:t>Saperi e competenze, articolati in conoscenze e abilità, con l’indicazione degli assi culturali di riferimento</a:t>
            </a:r>
          </a:p>
          <a:p>
            <a:pPr marL="180000"/>
            <a:r>
              <a:rPr lang="it-IT" dirty="0" smtClean="0"/>
              <a:t>Quadro contestuale di riferimento - Competenze chiave  UE per l’apprendimento permanente</a:t>
            </a:r>
          </a:p>
          <a:p>
            <a:pPr marL="180000"/>
            <a:r>
              <a:rPr lang="it-IT" dirty="0" smtClean="0"/>
              <a:t>Risultato atteso al termine di un unico processo di insegnamento/apprendimento (attraverso la reciproca integrazione e interdipendenza tra i saperi e le competenze contenuti negli assi culturali): competenze chiave di cittadinanza.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395536" y="332656"/>
          <a:ext cx="8208912" cy="62047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368"/>
                <a:gridCol w="3024336"/>
                <a:gridCol w="1872208"/>
              </a:tblGrid>
              <a:tr h="1836204">
                <a:tc>
                  <a:txBody>
                    <a:bodyPr/>
                    <a:lstStyle/>
                    <a:p>
                      <a:r>
                        <a:rPr kumimoji="0" lang="it-IT" sz="2000" kern="1200" spc="0" dirty="0" smtClean="0"/>
                        <a:t>COMPETENZE CHIAVE  UE </a:t>
                      </a:r>
                    </a:p>
                    <a:p>
                      <a:r>
                        <a:rPr kumimoji="0" lang="it-IT" sz="2000" kern="1200" spc="0" dirty="0" smtClean="0"/>
                        <a:t>RELATIVE ALL’ISTRUZIONE </a:t>
                      </a:r>
                    </a:p>
                    <a:p>
                      <a:r>
                        <a:rPr kumimoji="0" lang="it-IT" sz="2000" kern="1200" spc="0" dirty="0" smtClean="0"/>
                        <a:t>INIZIALE PER L’APPRENDIMENTO </a:t>
                      </a:r>
                    </a:p>
                    <a:p>
                      <a:r>
                        <a:rPr kumimoji="0" lang="it-IT" sz="2000" kern="1200" spc="0" dirty="0" smtClean="0"/>
                        <a:t>PERMANENTE</a:t>
                      </a:r>
                    </a:p>
                    <a:p>
                      <a:endParaRPr lang="it-IT" sz="2000" b="1" spc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it-IT" sz="2000" kern="1200" spc="0" dirty="0" smtClean="0"/>
                        <a:t>COMPETENZE ITALIANE RELATIVE </a:t>
                      </a:r>
                    </a:p>
                    <a:p>
                      <a:r>
                        <a:rPr kumimoji="0" lang="it-IT" sz="2000" kern="1200" spc="0" dirty="0" smtClean="0"/>
                        <a:t>ALL’OBBLIGO </a:t>
                      </a:r>
                      <a:r>
                        <a:rPr kumimoji="0" lang="it-IT" sz="2000" kern="1200" spc="0" dirty="0" err="1" smtClean="0"/>
                        <a:t>DI</a:t>
                      </a:r>
                      <a:r>
                        <a:rPr kumimoji="0" lang="it-IT" sz="2000" kern="1200" spc="0" dirty="0" smtClean="0"/>
                        <a:t> ISTRUZIONE</a:t>
                      </a:r>
                    </a:p>
                    <a:p>
                      <a:endParaRPr lang="it-IT" sz="2000" b="1" spc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284476">
                <a:tc>
                  <a:txBody>
                    <a:bodyPr/>
                    <a:lstStyle/>
                    <a:p>
                      <a:r>
                        <a:rPr kumimoji="0" lang="it-IT" sz="1800" kern="1200" spc="0" dirty="0" smtClean="0"/>
                        <a:t>1. comunicazione nella </a:t>
                      </a:r>
                    </a:p>
                    <a:p>
                      <a:r>
                        <a:rPr kumimoji="0" lang="it-IT" sz="1800" kern="1200" spc="0" dirty="0" smtClean="0"/>
                        <a:t>madrelingua</a:t>
                      </a:r>
                    </a:p>
                    <a:p>
                      <a:r>
                        <a:rPr kumimoji="0" lang="it-IT" sz="1800" kern="1200" spc="0" dirty="0" smtClean="0"/>
                        <a:t>2. comunicazione nelle lingue </a:t>
                      </a:r>
                    </a:p>
                    <a:p>
                      <a:r>
                        <a:rPr kumimoji="0" lang="it-IT" sz="1800" kern="1200" spc="0" dirty="0" smtClean="0"/>
                        <a:t>straniere</a:t>
                      </a:r>
                    </a:p>
                    <a:p>
                      <a:r>
                        <a:rPr kumimoji="0" lang="it-IT" sz="1800" kern="1200" spc="0" dirty="0" smtClean="0"/>
                        <a:t>3. competenza matematica </a:t>
                      </a:r>
                    </a:p>
                    <a:p>
                      <a:r>
                        <a:rPr kumimoji="0" lang="it-IT" sz="1800" kern="1200" spc="0" dirty="0" smtClean="0"/>
                        <a:t>e competenza di base </a:t>
                      </a:r>
                    </a:p>
                    <a:p>
                      <a:r>
                        <a:rPr kumimoji="0" lang="it-IT" sz="1800" kern="1200" spc="0" dirty="0" smtClean="0"/>
                        <a:t>in scienza e tecnologia</a:t>
                      </a:r>
                    </a:p>
                    <a:p>
                      <a:r>
                        <a:rPr kumimoji="0" lang="it-IT" sz="1800" kern="1200" spc="0" dirty="0" smtClean="0"/>
                        <a:t>4. competenza digitale</a:t>
                      </a:r>
                    </a:p>
                    <a:p>
                      <a:r>
                        <a:rPr kumimoji="0" lang="it-IT" sz="1800" kern="1200" spc="0" dirty="0" smtClean="0"/>
                        <a:t>5. imparare a imparare</a:t>
                      </a:r>
                    </a:p>
                    <a:p>
                      <a:r>
                        <a:rPr kumimoji="0" lang="it-IT" sz="1800" kern="1200" spc="0" dirty="0" smtClean="0"/>
                        <a:t>6. competenze sociali e civiche</a:t>
                      </a:r>
                    </a:p>
                    <a:p>
                      <a:r>
                        <a:rPr kumimoji="0" lang="it-IT" sz="1800" kern="1200" spc="0" dirty="0" smtClean="0"/>
                        <a:t>7. spirito di iniziativa </a:t>
                      </a:r>
                    </a:p>
                    <a:p>
                      <a:r>
                        <a:rPr kumimoji="0" lang="it-IT" sz="1800" kern="1200" spc="0" dirty="0" smtClean="0"/>
                        <a:t>e imprenditorialità</a:t>
                      </a:r>
                    </a:p>
                    <a:p>
                      <a:r>
                        <a:rPr kumimoji="0" lang="it-IT" sz="1800" kern="1200" spc="0" dirty="0" smtClean="0"/>
                        <a:t>8. consapevolezza </a:t>
                      </a:r>
                    </a:p>
                    <a:p>
                      <a:r>
                        <a:rPr kumimoji="0" lang="it-IT" sz="1800" kern="1200" spc="0" dirty="0" smtClean="0"/>
                        <a:t>ed espressione culturale</a:t>
                      </a:r>
                    </a:p>
                    <a:p>
                      <a:endParaRPr lang="it-IT" sz="1800" b="1" spc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it-IT" sz="1800" kern="1200" spc="0" dirty="0" smtClean="0"/>
                        <a:t>chiave di cittadinanza</a:t>
                      </a:r>
                    </a:p>
                    <a:p>
                      <a:endParaRPr kumimoji="0" lang="it-IT" sz="1800" kern="1200" spc="0" dirty="0" smtClean="0"/>
                    </a:p>
                    <a:p>
                      <a:r>
                        <a:rPr kumimoji="0" lang="it-IT" sz="1800" kern="1200" spc="0" dirty="0" smtClean="0"/>
                        <a:t>1. imparare ad imparare</a:t>
                      </a:r>
                    </a:p>
                    <a:p>
                      <a:r>
                        <a:rPr kumimoji="0" lang="it-IT" sz="1800" kern="1200" spc="0" dirty="0" smtClean="0"/>
                        <a:t>2. progettare</a:t>
                      </a:r>
                    </a:p>
                    <a:p>
                      <a:r>
                        <a:rPr kumimoji="0" lang="it-IT" sz="1800" kern="1200" spc="0" dirty="0" smtClean="0"/>
                        <a:t>3. comunicare:</a:t>
                      </a:r>
                    </a:p>
                    <a:p>
                      <a:r>
                        <a:rPr kumimoji="0" lang="it-IT" sz="1800" kern="1200" spc="0" dirty="0" smtClean="0"/>
                        <a:t>- comprendere</a:t>
                      </a:r>
                    </a:p>
                    <a:p>
                      <a:r>
                        <a:rPr kumimoji="0" lang="it-IT" sz="1800" kern="1200" spc="0" dirty="0" smtClean="0"/>
                        <a:t>- rappresentare</a:t>
                      </a:r>
                    </a:p>
                    <a:p>
                      <a:r>
                        <a:rPr kumimoji="0" lang="it-IT" sz="1800" kern="1200" spc="0" dirty="0" smtClean="0"/>
                        <a:t>4. collaborare e partecipare</a:t>
                      </a:r>
                    </a:p>
                    <a:p>
                      <a:r>
                        <a:rPr kumimoji="0" lang="it-IT" sz="1800" kern="1200" spc="0" dirty="0" smtClean="0"/>
                        <a:t>5. agire in modo autonomo e </a:t>
                      </a:r>
                    </a:p>
                    <a:p>
                      <a:r>
                        <a:rPr kumimoji="0" lang="it-IT" sz="1800" kern="1200" spc="0" dirty="0" smtClean="0"/>
                        <a:t>responsabile</a:t>
                      </a:r>
                    </a:p>
                    <a:p>
                      <a:r>
                        <a:rPr kumimoji="0" lang="it-IT" sz="1800" kern="1200" spc="0" dirty="0" smtClean="0"/>
                        <a:t>6. risolvere problemi</a:t>
                      </a:r>
                    </a:p>
                    <a:p>
                      <a:r>
                        <a:rPr kumimoji="0" lang="it-IT" sz="1800" kern="1200" spc="0" dirty="0" smtClean="0"/>
                        <a:t>7. individuare collegamenti </a:t>
                      </a:r>
                    </a:p>
                    <a:p>
                      <a:r>
                        <a:rPr kumimoji="0" lang="it-IT" sz="1800" kern="1200" spc="0" dirty="0" smtClean="0"/>
                        <a:t>e relazioni</a:t>
                      </a:r>
                    </a:p>
                    <a:p>
                      <a:r>
                        <a:rPr kumimoji="0" lang="it-IT" sz="1800" kern="1200" spc="0" dirty="0" smtClean="0"/>
                        <a:t>8. acquisire ed interpretare </a:t>
                      </a:r>
                    </a:p>
                    <a:p>
                      <a:r>
                        <a:rPr kumimoji="0" lang="it-IT" sz="1800" kern="1200" spc="0" dirty="0" smtClean="0"/>
                        <a:t>l’informazione</a:t>
                      </a:r>
                      <a:endParaRPr lang="it-IT" sz="1800" b="1" spc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it-IT" sz="1800" kern="1200" spc="0" dirty="0" smtClean="0"/>
                        <a:t>assi culturali</a:t>
                      </a:r>
                    </a:p>
                    <a:p>
                      <a:endParaRPr kumimoji="0" lang="it-IT" sz="1800" kern="1200" spc="0" dirty="0" smtClean="0"/>
                    </a:p>
                    <a:p>
                      <a:r>
                        <a:rPr kumimoji="0" lang="it-IT" sz="1800" kern="1200" spc="0" dirty="0" smtClean="0"/>
                        <a:t>1. linguaggi</a:t>
                      </a:r>
                    </a:p>
                    <a:p>
                      <a:r>
                        <a:rPr kumimoji="0" lang="it-IT" sz="1800" kern="1200" spc="0" dirty="0" smtClean="0"/>
                        <a:t>2. matematico</a:t>
                      </a:r>
                    </a:p>
                    <a:p>
                      <a:r>
                        <a:rPr kumimoji="0" lang="it-IT" sz="1800" kern="1200" spc="0" dirty="0" smtClean="0"/>
                        <a:t>3. scientifico-tecnologico</a:t>
                      </a:r>
                    </a:p>
                    <a:p>
                      <a:r>
                        <a:rPr kumimoji="0" lang="it-IT" sz="1800" kern="1200" spc="0" dirty="0" smtClean="0"/>
                        <a:t>4. storico sociale</a:t>
                      </a:r>
                    </a:p>
                    <a:p>
                      <a:endParaRPr kumimoji="0" lang="it-IT" sz="1800" kern="1200" spc="0" dirty="0" smtClean="0"/>
                    </a:p>
                    <a:p>
                      <a:endParaRPr lang="it-IT" sz="1800" b="1" spc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Riferimenti culturali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it-IT" sz="2000" dirty="0"/>
              <a:t>Dal POF</a:t>
            </a:r>
          </a:p>
          <a:p>
            <a:pPr>
              <a:spcBef>
                <a:spcPts val="0"/>
              </a:spcBef>
            </a:pPr>
            <a:r>
              <a:rPr lang="it-IT" sz="2000" dirty="0"/>
              <a:t> Instillare le massime di lucidità: denominare, analizzare, strutturare, gerarchizzare.</a:t>
            </a:r>
          </a:p>
          <a:p>
            <a:pPr>
              <a:spcBef>
                <a:spcPts val="0"/>
              </a:spcBef>
            </a:pPr>
            <a:r>
              <a:rPr lang="it-IT" sz="2000" dirty="0"/>
              <a:t> Promuovere la connessione mano-mente/teoria-pratica</a:t>
            </a:r>
          </a:p>
          <a:p>
            <a:pPr>
              <a:spcBef>
                <a:spcPts val="0"/>
              </a:spcBef>
            </a:pPr>
            <a:r>
              <a:rPr lang="it-IT" sz="2000" dirty="0"/>
              <a:t> Riavvicinare, riunificare: cultura/natura, pensiero/azione, riflessione/manualità, </a:t>
            </a:r>
            <a:r>
              <a:rPr lang="it-IT" sz="2000" dirty="0" smtClean="0"/>
              <a:t>lavoro intellettuale/lavoro </a:t>
            </a:r>
            <a:r>
              <a:rPr lang="it-IT" sz="2000" dirty="0"/>
              <a:t>manuale</a:t>
            </a:r>
          </a:p>
          <a:p>
            <a:pPr>
              <a:spcBef>
                <a:spcPts val="0"/>
              </a:spcBef>
            </a:pPr>
            <a:r>
              <a:rPr lang="it-IT" sz="2000" dirty="0"/>
              <a:t> Coinvolgere tutti nell’azione educativa</a:t>
            </a:r>
          </a:p>
          <a:p>
            <a:pPr>
              <a:spcBef>
                <a:spcPts val="0"/>
              </a:spcBef>
            </a:pPr>
            <a:r>
              <a:rPr lang="it-IT" sz="2000" dirty="0"/>
              <a:t> Sviluppo di: creatività/pensiero critico/perseveranza/flessibilità </a:t>
            </a:r>
            <a:r>
              <a:rPr lang="it-IT" sz="2000" dirty="0" smtClean="0"/>
              <a:t>del pensiero/motivazione</a:t>
            </a:r>
            <a:r>
              <a:rPr lang="it-IT" sz="2000" dirty="0"/>
              <a:t>/ affidabilità/autodisciplina/entusiasmo/empatia/coscienza civica</a:t>
            </a:r>
          </a:p>
          <a:p>
            <a:pPr>
              <a:spcBef>
                <a:spcPts val="0"/>
              </a:spcBef>
            </a:pPr>
            <a:r>
              <a:rPr lang="it-IT" sz="2000" dirty="0"/>
              <a:t> Favorire l’intelligenza </a:t>
            </a:r>
            <a:r>
              <a:rPr lang="it-IT" sz="2000" dirty="0" smtClean="0"/>
              <a:t>sequenziale e governare </a:t>
            </a:r>
            <a:r>
              <a:rPr lang="it-IT" sz="2000" dirty="0"/>
              <a:t>“l’intelligenza simultanea</a:t>
            </a:r>
            <a:r>
              <a:rPr lang="it-IT" sz="2000" dirty="0" smtClean="0"/>
              <a:t>”</a:t>
            </a:r>
            <a:endParaRPr lang="it-IT" sz="2000" dirty="0"/>
          </a:p>
          <a:p>
            <a:pPr>
              <a:spcBef>
                <a:spcPts val="0"/>
              </a:spcBef>
            </a:pPr>
            <a:r>
              <a:rPr lang="it-IT" sz="2000" dirty="0"/>
              <a:t> Conoscenze procedurali piuttosto che dichiarative; didattica </a:t>
            </a:r>
            <a:r>
              <a:rPr lang="it-IT" sz="2000" dirty="0" err="1"/>
              <a:t>laboratoriale</a:t>
            </a:r>
            <a:r>
              <a:rPr lang="it-IT" sz="2000" dirty="0" smtClean="0"/>
              <a:t>; sperimentazione-innovazione</a:t>
            </a:r>
            <a:endParaRPr lang="it-IT" sz="2000" dirty="0"/>
          </a:p>
          <a:p>
            <a:pPr>
              <a:spcBef>
                <a:spcPts val="0"/>
              </a:spcBef>
            </a:pPr>
            <a:r>
              <a:rPr lang="it-IT" sz="2000" dirty="0"/>
              <a:t> Scuola dell’integrazione agita e non solo </a:t>
            </a:r>
            <a:r>
              <a:rPr lang="it-IT" sz="2000" dirty="0" smtClean="0"/>
              <a:t>dichiarata, che </a:t>
            </a:r>
            <a:r>
              <a:rPr lang="it-IT" sz="2000" dirty="0"/>
              <a:t>non discrimini, che non selezioni anche quando pensa di non selezionare</a:t>
            </a:r>
            <a:r>
              <a:rPr lang="it-IT" sz="2000" dirty="0" smtClean="0"/>
              <a:t>, equa </a:t>
            </a:r>
            <a:r>
              <a:rPr lang="it-IT" sz="2000" dirty="0"/>
              <a:t>ma non </a:t>
            </a:r>
            <a:r>
              <a:rPr lang="it-IT" sz="2000" dirty="0" smtClean="0"/>
              <a:t>egualitaria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180778" y="2627784"/>
            <a:ext cx="2428875" cy="92392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chemeClr val="bg2"/>
                </a:solidFill>
                <a:latin typeface="+mn-lt"/>
              </a:rPr>
              <a:t>FINALITÀ</a:t>
            </a:r>
            <a:endParaRPr lang="it-IT" b="1" dirty="0">
              <a:solidFill>
                <a:schemeClr val="bg2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2"/>
                </a:solidFill>
                <a:latin typeface="+mn-lt"/>
              </a:rPr>
              <a:t>LE COMPETENZE </a:t>
            </a:r>
            <a:r>
              <a:rPr lang="it-IT" b="1" dirty="0" err="1">
                <a:solidFill>
                  <a:schemeClr val="bg2"/>
                </a:solidFill>
                <a:latin typeface="+mn-lt"/>
              </a:rPr>
              <a:t>DI</a:t>
            </a:r>
            <a:r>
              <a:rPr lang="it-IT" b="1" dirty="0">
                <a:solidFill>
                  <a:schemeClr val="bg2"/>
                </a:solidFill>
                <a:latin typeface="+mn-lt"/>
              </a:rPr>
              <a:t> CITTADINANZA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252215" y="4413722"/>
            <a:ext cx="2286000" cy="646112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</a:gra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2"/>
                </a:solidFill>
                <a:latin typeface="+mn-lt"/>
              </a:rPr>
              <a:t>CONTENUTI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2"/>
                </a:solidFill>
                <a:latin typeface="+mn-lt"/>
              </a:rPr>
              <a:t>I SAPERI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824215" y="4275609"/>
            <a:ext cx="2786063" cy="92392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</a:gra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2"/>
                </a:solidFill>
                <a:latin typeface="+mn-lt"/>
              </a:rPr>
              <a:t>SCHOOLING STRATEGIE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err="1">
                <a:solidFill>
                  <a:schemeClr val="bg2"/>
                </a:solidFill>
                <a:latin typeface="+mn-lt"/>
              </a:rPr>
              <a:t>DI</a:t>
            </a:r>
            <a:r>
              <a:rPr lang="it-IT" b="1" dirty="0">
                <a:solidFill>
                  <a:schemeClr val="bg2"/>
                </a:solidFill>
                <a:latin typeface="+mn-lt"/>
              </a:rPr>
              <a:t> INSEGNAMENTO - APPRENDIMENTO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824215" y="2913534"/>
            <a:ext cx="2786063" cy="36988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</a:gra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>
                <a:solidFill>
                  <a:schemeClr val="bg2"/>
                </a:solidFill>
                <a:latin typeface="+mn-lt"/>
              </a:rPr>
              <a:t>VALUTAZIONE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52153" y="5320184"/>
            <a:ext cx="3675831" cy="461963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/>
                </a:solidFill>
                <a:latin typeface="+mn-lt"/>
              </a:rPr>
              <a:t>SAPERI DISCIPLINARI: ASPETTI EPISTEMOLOGICI; ASPETTI INTERDISCIPLINARI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752153" y="5991374"/>
            <a:ext cx="3675831" cy="461962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/>
                </a:solidFill>
                <a:latin typeface="+mn-lt"/>
              </a:rPr>
              <a:t>CONTENUTI DELL’ESPERIENZA: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/>
                </a:solidFill>
                <a:latin typeface="+mn-lt"/>
              </a:rPr>
              <a:t>DIRETTA E INDIRETTA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824215" y="2318222"/>
            <a:ext cx="2786063" cy="5238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bg1"/>
                </a:solidFill>
                <a:latin typeface="+mn-lt"/>
              </a:rPr>
              <a:t>DEGLI APPRENDIMENTI (DIDATTICA)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824215" y="1962622"/>
            <a:ext cx="2786063" cy="3079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bg1"/>
                </a:solidFill>
                <a:latin typeface="+mn-lt"/>
              </a:rPr>
              <a:t>DELL’ORGANIZZAZIONE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824215" y="5401147"/>
            <a:ext cx="2786063" cy="3079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bg1"/>
                </a:solidFill>
                <a:latin typeface="+mn-lt"/>
              </a:rPr>
              <a:t>METODOLOGIA DIDATTICA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824215" y="5748809"/>
            <a:ext cx="2786063" cy="3079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bg1"/>
                </a:solidFill>
                <a:latin typeface="+mn-lt"/>
              </a:rPr>
              <a:t>METODOLOGIA ORGANIZZATIVA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843265" y="6463184"/>
            <a:ext cx="2786063" cy="3079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bg1"/>
                </a:solidFill>
                <a:latin typeface="+mn-lt"/>
              </a:rPr>
              <a:t>STAFF: RUOLI E COMPITI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824215" y="6105997"/>
            <a:ext cx="2786063" cy="30797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bg1"/>
                </a:solidFill>
                <a:latin typeface="+mn-lt"/>
              </a:rPr>
              <a:t>SPAZI-TEMPI -STRUTTURE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79512" y="1484784"/>
            <a:ext cx="3215828" cy="276999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 r="-100000" b="-100000"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/>
                </a:solidFill>
                <a:latin typeface="+mn-lt"/>
              </a:rPr>
              <a:t>COSTRUZIONE DEL SE’ (CAMPO PERSONALE)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79512" y="1841973"/>
            <a:ext cx="3215828" cy="276999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/>
                </a:solidFill>
                <a:latin typeface="+mn-lt"/>
              </a:rPr>
              <a:t>RELAZIONE CON GLI ALTRI (CAMPO SOCIALE)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51520" y="2199159"/>
            <a:ext cx="4392488" cy="276999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/>
                </a:solidFill>
                <a:latin typeface="+mn-lt"/>
              </a:rPr>
              <a:t>ABILITA’ TRANSDISCIPLINARI E PROCESSI (CAMPO COGNITIVO)</a:t>
            </a:r>
          </a:p>
        </p:txBody>
      </p:sp>
      <p:cxnSp>
        <p:nvCxnSpPr>
          <p:cNvPr id="38" name="Connettore 2 37"/>
          <p:cNvCxnSpPr>
            <a:stCxn id="4" idx="3"/>
            <a:endCxn id="7" idx="1"/>
          </p:cNvCxnSpPr>
          <p:nvPr/>
        </p:nvCxnSpPr>
        <p:spPr>
          <a:xfrm>
            <a:off x="3609653" y="3089747"/>
            <a:ext cx="2214562" cy="793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stCxn id="5" idx="3"/>
            <a:endCxn id="6" idx="1"/>
          </p:cNvCxnSpPr>
          <p:nvPr/>
        </p:nvCxnSpPr>
        <p:spPr>
          <a:xfrm>
            <a:off x="3538215" y="4737572"/>
            <a:ext cx="2286000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stCxn id="4" idx="2"/>
            <a:endCxn id="5" idx="0"/>
          </p:cNvCxnSpPr>
          <p:nvPr/>
        </p:nvCxnSpPr>
        <p:spPr>
          <a:xfrm rot="5400000">
            <a:off x="1962622" y="3982715"/>
            <a:ext cx="863600" cy="158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stCxn id="4" idx="3"/>
            <a:endCxn id="6" idx="1"/>
          </p:cNvCxnSpPr>
          <p:nvPr/>
        </p:nvCxnSpPr>
        <p:spPr>
          <a:xfrm>
            <a:off x="3609653" y="3089747"/>
            <a:ext cx="2214562" cy="1647825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stCxn id="7" idx="1"/>
            <a:endCxn id="5" idx="3"/>
          </p:cNvCxnSpPr>
          <p:nvPr/>
        </p:nvCxnSpPr>
        <p:spPr>
          <a:xfrm rot="10800000" flipV="1">
            <a:off x="3538215" y="3097684"/>
            <a:ext cx="2286000" cy="163988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2 83"/>
          <p:cNvCxnSpPr>
            <a:endCxn id="6" idx="0"/>
          </p:cNvCxnSpPr>
          <p:nvPr/>
        </p:nvCxnSpPr>
        <p:spPr>
          <a:xfrm rot="16200000" flipH="1">
            <a:off x="6697340" y="3754910"/>
            <a:ext cx="1004887" cy="3651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7" name="CasellaDiTesto 2"/>
          <p:cNvSpPr txBox="1">
            <a:spLocks noChangeArrowheads="1"/>
          </p:cNvSpPr>
          <p:nvPr/>
        </p:nvSpPr>
        <p:spPr bwMode="auto">
          <a:xfrm>
            <a:off x="3466778" y="3556472"/>
            <a:ext cx="25003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600" b="1" dirty="0">
                <a:latin typeface="Calibri" pitchFamily="34" charset="0"/>
              </a:rPr>
              <a:t>CURRICOLO</a:t>
            </a:r>
          </a:p>
        </p:txBody>
      </p:sp>
      <p:cxnSp>
        <p:nvCxnSpPr>
          <p:cNvPr id="95" name="Forma 94"/>
          <p:cNvCxnSpPr>
            <a:stCxn id="9" idx="1"/>
          </p:cNvCxnSpPr>
          <p:nvPr/>
        </p:nvCxnSpPr>
        <p:spPr>
          <a:xfrm rot="10800000">
            <a:off x="466403" y="2556350"/>
            <a:ext cx="285750" cy="2994817"/>
          </a:xfrm>
          <a:prstGeom prst="bentConnector2">
            <a:avLst/>
          </a:prstGeom>
          <a:ln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Forma 95"/>
          <p:cNvCxnSpPr>
            <a:stCxn id="10" idx="1"/>
          </p:cNvCxnSpPr>
          <p:nvPr/>
        </p:nvCxnSpPr>
        <p:spPr>
          <a:xfrm rot="10800000">
            <a:off x="609279" y="2798911"/>
            <a:ext cx="142874" cy="3423444"/>
          </a:xfrm>
          <a:prstGeom prst="bentConnector2">
            <a:avLst/>
          </a:prstGeom>
          <a:ln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ttore 4 101"/>
          <p:cNvCxnSpPr>
            <a:stCxn id="13" idx="3"/>
          </p:cNvCxnSpPr>
          <p:nvPr/>
        </p:nvCxnSpPr>
        <p:spPr>
          <a:xfrm flipH="1" flipV="1">
            <a:off x="3538215" y="1627659"/>
            <a:ext cx="5072063" cy="3927475"/>
          </a:xfrm>
          <a:prstGeom prst="bentConnector3">
            <a:avLst>
              <a:gd name="adj1" fmla="val -2201"/>
            </a:avLst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ttore 4 103"/>
          <p:cNvCxnSpPr>
            <a:stCxn id="13" idx="3"/>
          </p:cNvCxnSpPr>
          <p:nvPr/>
        </p:nvCxnSpPr>
        <p:spPr>
          <a:xfrm flipH="1" flipV="1">
            <a:off x="3538215" y="1913409"/>
            <a:ext cx="5072063" cy="3641725"/>
          </a:xfrm>
          <a:prstGeom prst="bentConnector3">
            <a:avLst>
              <a:gd name="adj1" fmla="val -1153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ttore 4 109"/>
          <p:cNvCxnSpPr>
            <a:stCxn id="14" idx="3"/>
          </p:cNvCxnSpPr>
          <p:nvPr/>
        </p:nvCxnSpPr>
        <p:spPr>
          <a:xfrm flipH="1" flipV="1">
            <a:off x="3538215" y="1484784"/>
            <a:ext cx="5072063" cy="4418013"/>
          </a:xfrm>
          <a:prstGeom prst="bentConnector3">
            <a:avLst>
              <a:gd name="adj1" fmla="val -4507"/>
            </a:avLst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ttore 4 111"/>
          <p:cNvCxnSpPr>
            <a:stCxn id="14" idx="3"/>
          </p:cNvCxnSpPr>
          <p:nvPr/>
        </p:nvCxnSpPr>
        <p:spPr>
          <a:xfrm flipH="1" flipV="1">
            <a:off x="3538215" y="1984847"/>
            <a:ext cx="5072063" cy="3917950"/>
          </a:xfrm>
          <a:prstGeom prst="bentConnector3">
            <a:avLst>
              <a:gd name="adj1" fmla="val -3459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olo 3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Struttura del curricolo</a:t>
            </a:r>
            <a:br>
              <a:rPr lang="it-IT" dirty="0" smtClean="0"/>
            </a:br>
            <a:r>
              <a:rPr lang="it-IT" sz="4000" dirty="0" smtClean="0"/>
              <a:t>La mappa di </a:t>
            </a:r>
            <a:r>
              <a:rPr lang="it-IT" sz="4000" dirty="0" err="1" smtClean="0"/>
              <a:t>Kerr</a:t>
            </a:r>
            <a:endParaRPr lang="it-IT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28596" y="4226312"/>
            <a:ext cx="8072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a partire da un </a:t>
            </a:r>
            <a:r>
              <a:rPr lang="it-IT" sz="2400" i="1" dirty="0" smtClean="0">
                <a:hlinkClick r:id="rId2" action="ppaction://hlinkfile"/>
              </a:rPr>
              <a:t>brainstorming</a:t>
            </a:r>
            <a:r>
              <a:rPr lang="it-IT" sz="2400" dirty="0" smtClean="0"/>
              <a:t> collegiale: condivisione delle dimensioni di natura cognitiva (comprensione e organizzazione dei concetti), di natura operativa (abilità) e di natura affettiva (convinzioni, atteggiamenti, motivazioni, emozioni) che le caratterizzano.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Calibri" pitchFamily="34" charset="0"/>
                <a:cs typeface="Arial" pitchFamily="34" charset="0"/>
              </a:rPr>
              <a:t>Finalità del curricolo: competenze di cittadinanza. Significati e dimensioni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3886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395536" y="188641"/>
            <a:ext cx="763284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>
                <a:latin typeface="Calibri" pitchFamily="34" charset="0"/>
                <a:cs typeface="Arial" pitchFamily="34" charset="0"/>
              </a:rPr>
              <a:t>QUALI LE RISORSE IN GIOCO?</a:t>
            </a:r>
            <a:endParaRPr lang="it-IT" sz="44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51520" y="1285860"/>
            <a:ext cx="461665" cy="2786082"/>
          </a:xfrm>
          <a:prstGeom prst="rect">
            <a:avLst/>
          </a:prstGeom>
          <a:noFill/>
        </p:spPr>
        <p:txBody>
          <a:bodyPr vert="vert270" wrap="none" rtlCol="0" anchor="ctr">
            <a:normAutofit/>
          </a:bodyPr>
          <a:lstStyle/>
          <a:p>
            <a:r>
              <a:rPr lang="it-IT" sz="1400" b="1" dirty="0">
                <a:latin typeface="Arial" pitchFamily="34" charset="0"/>
                <a:cs typeface="Arial" pitchFamily="34" charset="0"/>
              </a:rPr>
              <a:t>DIMENSIONE COGNITIVA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83568" y="1268760"/>
            <a:ext cx="245910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itchFamily="34" charset="0"/>
                <a:cs typeface="Arial" pitchFamily="34" charset="0"/>
              </a:rPr>
              <a:t>Conoscenze </a:t>
            </a:r>
            <a:r>
              <a:rPr lang="it-IT" sz="1600" b="1" dirty="0" smtClean="0">
                <a:latin typeface="Arial" pitchFamily="34" charset="0"/>
                <a:cs typeface="Arial" pitchFamily="34" charset="0"/>
              </a:rPr>
              <a:t>generali</a:t>
            </a:r>
            <a:endParaRPr lang="it-I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987824" y="1268760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rial" pitchFamily="34" charset="0"/>
                <a:cs typeface="Arial" pitchFamily="34" charset="0"/>
              </a:rPr>
              <a:t>Non connesse ad uno specifico asse culturale, ma afferenti a più 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ambiti. </a:t>
            </a:r>
          </a:p>
          <a:p>
            <a:pPr algn="just"/>
            <a:r>
              <a:rPr lang="it-IT" sz="1200" b="1" u="sng" dirty="0" smtClean="0">
                <a:latin typeface="Arial" pitchFamily="34" charset="0"/>
                <a:cs typeface="Arial" pitchFamily="34" charset="0"/>
              </a:rPr>
              <a:t>Tra </a:t>
            </a:r>
            <a:r>
              <a:rPr lang="it-IT" sz="1200" b="1" u="sng" dirty="0">
                <a:latin typeface="Arial" pitchFamily="34" charset="0"/>
                <a:cs typeface="Arial" pitchFamily="34" charset="0"/>
              </a:rPr>
              <a:t>le altre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: Principi, regole, concetti, idee, valori, procedure 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formalizzate … </a:t>
            </a:r>
            <a:endParaRPr lang="it-IT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83568" y="2060848"/>
            <a:ext cx="228601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itchFamily="34" charset="0"/>
                <a:cs typeface="Arial" pitchFamily="34" charset="0"/>
              </a:rPr>
              <a:t>Conoscenze settoriali</a:t>
            </a:r>
            <a:endParaRPr lang="it-I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915816" y="1988840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rial" pitchFamily="34" charset="0"/>
                <a:cs typeface="Arial" pitchFamily="34" charset="0"/>
              </a:rPr>
              <a:t>Ossia conoscenze disciplinari necessarie e rilevanti, specifiche di ciascun asse culturale (II </a:t>
            </a:r>
            <a:r>
              <a:rPr lang="it-IT" sz="1200" dirty="0" err="1">
                <a:latin typeface="Arial" pitchFamily="34" charset="0"/>
                <a:cs typeface="Arial" pitchFamily="34" charset="0"/>
              </a:rPr>
              <a:t>step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 di lavoro).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683568" y="2628201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itchFamily="34" charset="0"/>
                <a:cs typeface="Arial" pitchFamily="34" charset="0"/>
              </a:rPr>
              <a:t>Abilità transdisciplinari</a:t>
            </a:r>
            <a:endParaRPr lang="it-I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915816" y="2492896"/>
            <a:ext cx="5715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rial" pitchFamily="34" charset="0"/>
                <a:cs typeface="Arial" pitchFamily="34" charset="0"/>
              </a:rPr>
              <a:t>Non connesse ad uno specifico asse culturale, ma afferenti a più ambiti. Sono osservabili in prestazioni che ne attestano la presenza, ma non sono sempre misurabili nel senso stretto del termine (con una scala di valori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algn="just"/>
            <a:r>
              <a:rPr lang="it-IT" sz="1200" b="1" u="sng" dirty="0" smtClean="0">
                <a:latin typeface="Arial" pitchFamily="34" charset="0"/>
                <a:cs typeface="Arial" pitchFamily="34" charset="0"/>
              </a:rPr>
              <a:t>Tra </a:t>
            </a:r>
            <a:r>
              <a:rPr lang="it-IT" sz="1200" b="1" u="sng" dirty="0">
                <a:latin typeface="Arial" pitchFamily="34" charset="0"/>
                <a:cs typeface="Arial" pitchFamily="34" charset="0"/>
              </a:rPr>
              <a:t>le altre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: abilità comunicative 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logiche, 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1200" dirty="0" err="1" smtClean="0">
                <a:latin typeface="Arial" pitchFamily="34" charset="0"/>
                <a:cs typeface="Arial" pitchFamily="34" charset="0"/>
              </a:rPr>
              <a:t>metodologiche…</a:t>
            </a:r>
            <a:endParaRPr lang="it-IT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755576" y="3284984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1600" b="1" dirty="0" smtClean="0">
                <a:latin typeface="Arial" pitchFamily="34" charset="0"/>
                <a:cs typeface="Arial" pitchFamily="34" charset="0"/>
              </a:rPr>
              <a:t>Abilità   di </a:t>
            </a:r>
            <a:r>
              <a:rPr lang="it-IT" sz="1600" b="1" dirty="0">
                <a:latin typeface="Arial" pitchFamily="34" charset="0"/>
                <a:cs typeface="Arial" pitchFamily="34" charset="0"/>
              </a:rPr>
              <a:t>base</a:t>
            </a:r>
            <a:endParaRPr lang="it-I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915816" y="3356993"/>
            <a:ext cx="5786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Arial" pitchFamily="34" charset="0"/>
                <a:cs typeface="Arial" pitchFamily="34" charset="0"/>
              </a:rPr>
              <a:t>Specifiche di ciascun asse culturale (II </a:t>
            </a:r>
            <a:r>
              <a:rPr lang="it-IT" sz="1200" dirty="0" err="1">
                <a:latin typeface="Arial" pitchFamily="34" charset="0"/>
                <a:cs typeface="Arial" pitchFamily="34" charset="0"/>
              </a:rPr>
              <a:t>step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 di lavoro); da intendersi come competenza più circoscritta e r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iferibile 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a ciascuna conoscenza settoriale [esempio: (sono abile) so produrre testi scritti di tipologia e genere richiesti se conosco i criteri propri di quella tipologia e gli elementi 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di quel genere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]. Sono 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osservabili e misurabili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it-IT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 rot="5400000">
            <a:off x="-567759" y="5282611"/>
            <a:ext cx="2000264" cy="436182"/>
          </a:xfrm>
          <a:prstGeom prst="rect">
            <a:avLst/>
          </a:prstGeom>
          <a:noFill/>
        </p:spPr>
        <p:txBody>
          <a:bodyPr vert="vert270" wrap="square" rtlCol="0" anchor="ctr" anchorCtr="1">
            <a:noAutofit/>
          </a:bodyPr>
          <a:lstStyle/>
          <a:p>
            <a:endParaRPr lang="it-IT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1331640" y="4602614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Arial" pitchFamily="34" charset="0"/>
                <a:cs typeface="Arial" pitchFamily="34" charset="0"/>
              </a:rPr>
              <a:t>Processi </a:t>
            </a:r>
            <a:endParaRPr lang="it-I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2915816" y="4437112"/>
            <a:ext cx="5857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 smtClean="0">
                <a:latin typeface="Arial" pitchFamily="34" charset="0"/>
                <a:cs typeface="Arial" pitchFamily="34" charset="0"/>
              </a:rPr>
              <a:t>Indicano 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se il soggetto ha consapevolezza di quello che sta facendo, del perché lo fa, di quando è più opportuno farlo ancora e in quali condizioni. Sono osservabili in prestazioni che ne attestano la presenza, ma non sono misurabili.</a:t>
            </a:r>
          </a:p>
          <a:p>
            <a:pPr algn="just"/>
            <a:r>
              <a:rPr lang="it-IT" sz="1200" b="1" u="sng" dirty="0">
                <a:latin typeface="Arial" pitchFamily="34" charset="0"/>
                <a:cs typeface="Arial" pitchFamily="34" charset="0"/>
              </a:rPr>
              <a:t>Tra gli altri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:  </a:t>
            </a:r>
            <a:r>
              <a:rPr lang="it-IT" sz="1200" dirty="0" err="1">
                <a:latin typeface="Arial" pitchFamily="34" charset="0"/>
                <a:cs typeface="Arial" pitchFamily="34" charset="0"/>
              </a:rPr>
              <a:t>problematizzazione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, monitoraggio, previsione.</a:t>
            </a:r>
          </a:p>
        </p:txBody>
      </p:sp>
      <p:sp>
        <p:nvSpPr>
          <p:cNvPr id="29" name="CasellaDiTesto 28"/>
          <p:cNvSpPr txBox="1"/>
          <p:nvPr/>
        </p:nvSpPr>
        <p:spPr>
          <a:xfrm flipH="1">
            <a:off x="1043608" y="5429264"/>
            <a:ext cx="1857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Arial" pitchFamily="34" charset="0"/>
                <a:cs typeface="Arial" pitchFamily="34" charset="0"/>
              </a:rPr>
              <a:t>Atteggiamenti</a:t>
            </a:r>
            <a:endParaRPr lang="it-IT" sz="16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1600" b="1" dirty="0">
                <a:latin typeface="Arial" pitchFamily="34" charset="0"/>
                <a:cs typeface="Arial" pitchFamily="34" charset="0"/>
              </a:rPr>
              <a:t>Concezioni</a:t>
            </a:r>
            <a:endParaRPr lang="it-I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2915816" y="5301208"/>
            <a:ext cx="5786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Arial" pitchFamily="34" charset="0"/>
                <a:cs typeface="Arial" pitchFamily="34" charset="0"/>
              </a:rPr>
              <a:t>Sono le caratteristiche personali, innate o frutto dell’educazione, da mobilitare e promuovere attraverso il percorso </a:t>
            </a:r>
            <a:r>
              <a:rPr lang="it-IT" sz="1200" dirty="0" err="1">
                <a:latin typeface="Arial" pitchFamily="34" charset="0"/>
                <a:cs typeface="Arial" pitchFamily="34" charset="0"/>
              </a:rPr>
              <a:t>didattico-educativo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it-IT" sz="1200" dirty="0">
              <a:latin typeface="Arial" pitchFamily="34" charset="0"/>
              <a:cs typeface="Arial" pitchFamily="34" charset="0"/>
            </a:endParaRPr>
          </a:p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Sono 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osservabili in prestazioni che ne attestano la presenza, ma non sono misurabili.</a:t>
            </a:r>
          </a:p>
          <a:p>
            <a:r>
              <a:rPr lang="it-IT" sz="1200" b="1" u="sng" dirty="0">
                <a:latin typeface="Arial" pitchFamily="34" charset="0"/>
                <a:cs typeface="Arial" pitchFamily="34" charset="0"/>
              </a:rPr>
              <a:t>Tra gli altri</a:t>
            </a:r>
            <a:r>
              <a:rPr lang="it-IT" sz="1200" dirty="0">
                <a:latin typeface="Arial" pitchFamily="34" charset="0"/>
                <a:cs typeface="Arial" pitchFamily="34" charset="0"/>
              </a:rPr>
              <a:t>: </a:t>
            </a:r>
            <a:r>
              <a:rPr lang="it-IT" sz="1200" dirty="0" smtClean="0">
                <a:latin typeface="Arial" pitchFamily="34" charset="0"/>
                <a:cs typeface="Arial" pitchFamily="34" charset="0"/>
              </a:rPr>
              <a:t>curiosità, </a:t>
            </a:r>
            <a:r>
              <a:rPr lang="it-IT" sz="1200" dirty="0" err="1" smtClean="0">
                <a:latin typeface="Arial" pitchFamily="34" charset="0"/>
                <a:cs typeface="Arial" pitchFamily="34" charset="0"/>
              </a:rPr>
              <a:t>motivazione…</a:t>
            </a:r>
            <a:endParaRPr lang="it-IT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1473" y="4286256"/>
            <a:ext cx="461665" cy="7858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900" dirty="0" smtClean="0">
                <a:latin typeface="Arial" pitchFamily="34" charset="0"/>
                <a:cs typeface="Arial" pitchFamily="34" charset="0"/>
              </a:rPr>
              <a:t>COGNITIVA</a:t>
            </a:r>
          </a:p>
          <a:p>
            <a:endParaRPr lang="it-IT" sz="900" dirty="0"/>
          </a:p>
        </p:txBody>
      </p:sp>
      <p:sp>
        <p:nvSpPr>
          <p:cNvPr id="35" name="CasellaDiTesto 34"/>
          <p:cNvSpPr txBox="1"/>
          <p:nvPr/>
        </p:nvSpPr>
        <p:spPr>
          <a:xfrm>
            <a:off x="571472" y="5143512"/>
            <a:ext cx="323165" cy="9286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900" dirty="0" smtClean="0">
                <a:latin typeface="Arial" pitchFamily="34" charset="0"/>
                <a:cs typeface="Arial" pitchFamily="34" charset="0"/>
              </a:rPr>
              <a:t>EM</a:t>
            </a:r>
            <a:r>
              <a:rPr lang="it-IT" sz="900" dirty="0" smtClean="0"/>
              <a:t>OZIONA</a:t>
            </a:r>
            <a:r>
              <a:rPr lang="it-IT" sz="900" dirty="0" smtClean="0">
                <a:latin typeface="Arial" pitchFamily="34" charset="0"/>
                <a:cs typeface="Arial" pitchFamily="34" charset="0"/>
              </a:rPr>
              <a:t>LE</a:t>
            </a:r>
            <a:endParaRPr lang="it-IT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 rot="16200000">
            <a:off x="-504955" y="5029826"/>
            <a:ext cx="19252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smtClean="0">
                <a:latin typeface="Arial" pitchFamily="34" charset="0"/>
                <a:ea typeface="Calibri"/>
                <a:cs typeface="Arial" pitchFamily="34" charset="0"/>
              </a:rPr>
              <a:t>DIMENSIONE META</a:t>
            </a:r>
            <a:endParaRPr lang="it-IT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IC De Amicis - Bergamo</a:t>
            </a:r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7544" y="18864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latin typeface="Calibri" pitchFamily="34" charset="0"/>
                <a:cs typeface="Arial" pitchFamily="34" charset="0"/>
              </a:rPr>
              <a:t>IMMAGINARIO COMUNE PER ACCOMPAGNARE IL PENSIERO</a:t>
            </a:r>
            <a:endParaRPr lang="it-IT" sz="3600" dirty="0">
              <a:latin typeface="Calibri" pitchFamily="34" charset="0"/>
            </a:endParaRPr>
          </a:p>
        </p:txBody>
      </p:sp>
      <p:pic>
        <p:nvPicPr>
          <p:cNvPr id="3073" name="Picture 1" descr="C:\Documents and Settings\Ele\Documenti\documenti\2010-2011\curricoli\materiali ok\ICEBERG RIFATT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4784"/>
            <a:ext cx="4895850" cy="52101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Calibri" pitchFamily="34" charset="0"/>
                <a:cs typeface="Arial" pitchFamily="34" charset="0"/>
              </a:rPr>
              <a:t>Esplorazione del ruolo dei saperi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556792"/>
            <a:ext cx="3888432" cy="2145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395536" y="3933056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IN  OTTICA VERTICALE</a:t>
            </a:r>
          </a:p>
          <a:p>
            <a:r>
              <a:rPr lang="it-IT" sz="2400" dirty="0" smtClean="0"/>
              <a:t>Abbiamo innescato un dialogo tra scuola dell’infanzia, scuola primaria e scuola  secondaria di 1° grado: una </a:t>
            </a:r>
            <a:r>
              <a:rPr lang="it-IT" sz="2400" dirty="0" err="1" smtClean="0"/>
              <a:t>dialogicità</a:t>
            </a:r>
            <a:r>
              <a:rPr lang="it-IT" sz="2400" dirty="0" smtClean="0"/>
              <a:t> tra la concezione globale dell’approccio alla conoscenza, propria della scuola dell’infanzia e di quella primaria, e la concezione </a:t>
            </a:r>
            <a:r>
              <a:rPr lang="it-IT" sz="2400" dirty="0" err="1" smtClean="0"/>
              <a:t>disciplinarista</a:t>
            </a:r>
            <a:r>
              <a:rPr lang="it-IT" sz="2400" dirty="0" smtClean="0"/>
              <a:t> che connota la scuola secondaria di 1° grado</a:t>
            </a:r>
            <a:endParaRPr lang="it-IT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/>
        </p:nvGraphicFramePr>
        <p:xfrm>
          <a:off x="903262" y="1731987"/>
          <a:ext cx="6591300" cy="4505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3" name="Oval 4"/>
          <p:cNvSpPr>
            <a:spLocks noChangeArrowheads="1"/>
          </p:cNvSpPr>
          <p:nvPr/>
        </p:nvSpPr>
        <p:spPr bwMode="auto">
          <a:xfrm>
            <a:off x="684213" y="2718072"/>
            <a:ext cx="3424237" cy="3951288"/>
          </a:xfrm>
          <a:prstGeom prst="ellipse">
            <a:avLst/>
          </a:prstGeom>
          <a:solidFill>
            <a:srgbClr val="FFC000">
              <a:alpha val="20000"/>
            </a:srgbClr>
          </a:solidFill>
          <a:ln w="9525" cap="rnd">
            <a:solidFill>
              <a:srgbClr val="FF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15364" name="Oval 3"/>
          <p:cNvSpPr>
            <a:spLocks noChangeArrowheads="1"/>
          </p:cNvSpPr>
          <p:nvPr/>
        </p:nvSpPr>
        <p:spPr bwMode="auto">
          <a:xfrm>
            <a:off x="1547812" y="1556792"/>
            <a:ext cx="6336555" cy="2592512"/>
          </a:xfrm>
          <a:prstGeom prst="ellipse">
            <a:avLst/>
          </a:prstGeom>
          <a:solidFill>
            <a:srgbClr val="B8CCE4">
              <a:alpha val="20000"/>
            </a:srgbClr>
          </a:solidFill>
          <a:ln w="9525" cap="rnd">
            <a:solidFill>
              <a:srgbClr val="243F6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Campi di esperienza e discipline:</a:t>
            </a:r>
            <a:br>
              <a:rPr lang="it-IT" dirty="0" smtClean="0"/>
            </a:br>
            <a:r>
              <a:rPr lang="it-IT" dirty="0" smtClean="0"/>
              <a:t>contributo alla formazione di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51520" y="1484784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i="1" dirty="0" smtClean="0"/>
              <a:t>competenze</a:t>
            </a:r>
            <a:endParaRPr lang="it-IT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Dispositivi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bg1"/>
                </a:solidFill>
              </a:rPr>
              <a:t>Atteggiamenti e concezioni favorevoli allo sviluppo di competenze di cittadinanza</a:t>
            </a:r>
          </a:p>
          <a:p>
            <a:pPr lvl="1"/>
            <a:r>
              <a:rPr lang="it-IT" sz="2000" dirty="0" smtClean="0">
                <a:solidFill>
                  <a:schemeClr val="bg1"/>
                </a:solidFill>
                <a:hlinkClick r:id="rId2" action="ppaction://hlinkfile"/>
              </a:rPr>
              <a:t>In ambito personale</a:t>
            </a:r>
            <a:endParaRPr lang="it-IT" sz="2000" dirty="0" smtClean="0">
              <a:solidFill>
                <a:schemeClr val="bg1"/>
              </a:solidFill>
            </a:endParaRPr>
          </a:p>
          <a:p>
            <a:pPr lvl="1"/>
            <a:r>
              <a:rPr lang="it-IT" sz="2000" dirty="0" smtClean="0">
                <a:solidFill>
                  <a:schemeClr val="bg1"/>
                </a:solidFill>
                <a:hlinkClick r:id="rId3" action="ppaction://hlinkfile"/>
              </a:rPr>
              <a:t>In ambito sociale</a:t>
            </a:r>
            <a:endParaRPr lang="it-IT" sz="2000" dirty="0" smtClean="0">
              <a:solidFill>
                <a:schemeClr val="bg1"/>
              </a:solidFill>
            </a:endParaRPr>
          </a:p>
          <a:p>
            <a:r>
              <a:rPr lang="it-IT" sz="2000" dirty="0" smtClean="0">
                <a:solidFill>
                  <a:schemeClr val="bg1"/>
                </a:solidFill>
                <a:hlinkClick r:id="rId4" action="ppaction://hlinkfile"/>
              </a:rPr>
              <a:t>Processi e le abilità utili alla promozione competenze di cittadinanza</a:t>
            </a:r>
            <a:endParaRPr lang="it-IT" sz="2000" dirty="0" smtClean="0">
              <a:solidFill>
                <a:schemeClr val="bg1"/>
              </a:solidFill>
            </a:endParaRPr>
          </a:p>
          <a:p>
            <a:r>
              <a:rPr lang="it-IT" sz="2000" dirty="0" smtClean="0">
                <a:solidFill>
                  <a:schemeClr val="bg1"/>
                </a:solidFill>
              </a:rPr>
              <a:t>Competenze, abilità, contenuti disciplinari (campi di esperienza) in sviluppo verticale: </a:t>
            </a:r>
            <a:r>
              <a:rPr lang="it-IT" sz="2000" dirty="0" smtClean="0">
                <a:solidFill>
                  <a:schemeClr val="bg1"/>
                </a:solidFill>
                <a:hlinkClick r:id="rId5" action="ppaction://hlinkfile"/>
              </a:rPr>
              <a:t>infanzia-primaria</a:t>
            </a:r>
            <a:endParaRPr lang="it-IT" sz="2000" dirty="0" smtClean="0">
              <a:solidFill>
                <a:schemeClr val="bg1"/>
              </a:solidFill>
            </a:endParaRPr>
          </a:p>
          <a:p>
            <a:r>
              <a:rPr lang="it-IT" sz="2000" dirty="0" smtClean="0">
                <a:solidFill>
                  <a:schemeClr val="bg1"/>
                </a:solidFill>
              </a:rPr>
              <a:t>Competenze, abilità, contenuti disciplinari in sviluppo verticale: </a:t>
            </a:r>
            <a:r>
              <a:rPr lang="it-IT" sz="2000" dirty="0" err="1" smtClean="0">
                <a:solidFill>
                  <a:schemeClr val="bg1"/>
                </a:solidFill>
                <a:hlinkClick r:id="rId6" action="ppaction://hlinkfile"/>
              </a:rPr>
              <a:t>primaria-secondaria</a:t>
            </a:r>
            <a:r>
              <a:rPr lang="it-IT" sz="2000" dirty="0" smtClean="0">
                <a:solidFill>
                  <a:schemeClr val="bg1"/>
                </a:solidFill>
                <a:hlinkClick r:id="rId6" action="ppaction://hlinkfile"/>
              </a:rPr>
              <a:t> di 1° grado</a:t>
            </a:r>
            <a:endParaRPr lang="it-IT" sz="2000" dirty="0" smtClean="0">
              <a:solidFill>
                <a:schemeClr val="bg1"/>
              </a:solidFill>
            </a:endParaRPr>
          </a:p>
          <a:p>
            <a:r>
              <a:rPr lang="it-IT" sz="2000" dirty="0" smtClean="0">
                <a:solidFill>
                  <a:schemeClr val="bg1"/>
                </a:solidFill>
              </a:rPr>
              <a:t>Mappa delle correlazioni tra abilità disciplinari e competenze del curricolo in sviluppo verticale</a:t>
            </a:r>
          </a:p>
          <a:p>
            <a:pPr lvl="1"/>
            <a:r>
              <a:rPr lang="it-IT" sz="2000" dirty="0" smtClean="0">
                <a:solidFill>
                  <a:schemeClr val="bg1"/>
                </a:solidFill>
                <a:hlinkClick r:id="rId7" action="ppaction://hlinkfile"/>
              </a:rPr>
              <a:t>Scuola dell’infanzia-scuola primaria</a:t>
            </a:r>
            <a:endParaRPr lang="it-IT" sz="2000" dirty="0" smtClean="0">
              <a:solidFill>
                <a:schemeClr val="bg1"/>
              </a:solidFill>
            </a:endParaRPr>
          </a:p>
          <a:p>
            <a:pPr lvl="1"/>
            <a:r>
              <a:rPr lang="it-IT" sz="2000" dirty="0" smtClean="0">
                <a:solidFill>
                  <a:schemeClr val="bg1"/>
                </a:solidFill>
                <a:hlinkClick r:id="rId8" action="ppaction://hlinkfile"/>
              </a:rPr>
              <a:t>Scuola </a:t>
            </a:r>
            <a:r>
              <a:rPr lang="it-IT" sz="2000" dirty="0" err="1" smtClean="0">
                <a:solidFill>
                  <a:schemeClr val="bg1"/>
                </a:solidFill>
                <a:hlinkClick r:id="rId8" action="ppaction://hlinkfile"/>
              </a:rPr>
              <a:t>primaria-scuola</a:t>
            </a:r>
            <a:r>
              <a:rPr lang="it-IT" sz="2000" dirty="0" smtClean="0">
                <a:solidFill>
                  <a:schemeClr val="bg1"/>
                </a:solidFill>
                <a:hlinkClick r:id="rId8" action="ppaction://hlinkfile"/>
              </a:rPr>
              <a:t> secondaria di 1° grado</a:t>
            </a:r>
            <a:endParaRPr lang="it-IT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it-IT" dirty="0" err="1" smtClean="0"/>
              <a:t>Schooling</a:t>
            </a:r>
            <a:r>
              <a:rPr lang="it-IT" dirty="0" smtClean="0"/>
              <a:t>: </a:t>
            </a:r>
            <a:r>
              <a:rPr lang="it-IT" dirty="0" smtClean="0">
                <a:hlinkClick r:id="rId2" action="ppaction://hlinkfile"/>
              </a:rPr>
              <a:t>azioni possibili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67544" y="3501008"/>
            <a:ext cx="8229600" cy="30572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Contestualizzare il dichiarato</a:t>
            </a:r>
            <a:endParaRPr lang="it-IT" dirty="0"/>
          </a:p>
          <a:p>
            <a:pPr>
              <a:buNone/>
            </a:pPr>
            <a:r>
              <a:rPr lang="it-IT" dirty="0"/>
              <a:t>M</a:t>
            </a:r>
            <a:r>
              <a:rPr lang="it-IT" dirty="0" smtClean="0"/>
              <a:t>olti </a:t>
            </a:r>
            <a:r>
              <a:rPr lang="it-IT" dirty="0"/>
              <a:t>aspetti metodologici appaiono funzionali </a:t>
            </a:r>
            <a:r>
              <a:rPr lang="it-IT" dirty="0" smtClean="0"/>
              <a:t>alla promozione di abilità sociali, personali e cognitive diverse: proviamo a </a:t>
            </a:r>
            <a:r>
              <a:rPr lang="it-IT" dirty="0"/>
              <a:t>cogliere le peculiarità per non </a:t>
            </a:r>
            <a:r>
              <a:rPr lang="it-IT" dirty="0" smtClean="0"/>
              <a:t>cadere nella genericità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36290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Delicati equilibri e 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/>
              <a:t>Scorporare, scotomizzare, scindere, ordinare: </a:t>
            </a:r>
            <a:r>
              <a:rPr lang="it-IT" dirty="0" smtClean="0"/>
              <a:t>azioni </a:t>
            </a:r>
            <a:r>
              <a:rPr lang="it-IT" dirty="0"/>
              <a:t>che </a:t>
            </a:r>
            <a:r>
              <a:rPr lang="it-IT" dirty="0" smtClean="0"/>
              <a:t>ci permettono </a:t>
            </a:r>
            <a:r>
              <a:rPr lang="it-IT" dirty="0"/>
              <a:t>di approfondire, riflettere, comprendere, </a:t>
            </a:r>
            <a:r>
              <a:rPr lang="it-IT" dirty="0" smtClean="0"/>
              <a:t>ma … stiamo </a:t>
            </a:r>
            <a:r>
              <a:rPr lang="it-IT" dirty="0"/>
              <a:t>agendo un artificio</a:t>
            </a:r>
          </a:p>
          <a:p>
            <a:r>
              <a:rPr lang="it-IT" dirty="0"/>
              <a:t> La persona è intera e le competenze sono </a:t>
            </a:r>
            <a:r>
              <a:rPr lang="it-IT" dirty="0" smtClean="0"/>
              <a:t>personali: ogni </a:t>
            </a:r>
            <a:r>
              <a:rPr lang="it-IT" dirty="0"/>
              <a:t>nostra </a:t>
            </a:r>
            <a:r>
              <a:rPr lang="it-IT" dirty="0" smtClean="0"/>
              <a:t>azione assume </a:t>
            </a:r>
            <a:r>
              <a:rPr lang="it-IT" dirty="0"/>
              <a:t>significato e interviene sulla persona </a:t>
            </a:r>
            <a:r>
              <a:rPr lang="it-IT" dirty="0" smtClean="0"/>
              <a:t>intera dell’alunno</a:t>
            </a:r>
            <a:r>
              <a:rPr lang="it-IT" dirty="0"/>
              <a:t>.</a:t>
            </a:r>
          </a:p>
          <a:p>
            <a:r>
              <a:rPr lang="it-IT" dirty="0"/>
              <a:t>Il nostro lavoro è di tipo olistico e tale deve essere, e non </a:t>
            </a:r>
            <a:r>
              <a:rPr lang="it-IT" dirty="0" smtClean="0"/>
              <a:t>può essere </a:t>
            </a:r>
            <a:r>
              <a:rPr lang="it-IT" dirty="0"/>
              <a:t>che tale.</a:t>
            </a:r>
          </a:p>
          <a:p>
            <a:r>
              <a:rPr lang="it-IT" dirty="0"/>
              <a:t>La scelta di mirare ad un’abilità mediante </a:t>
            </a:r>
            <a:r>
              <a:rPr lang="it-IT" dirty="0" smtClean="0"/>
              <a:t>uno strumento comporta </a:t>
            </a:r>
            <a:r>
              <a:rPr lang="it-IT" dirty="0"/>
              <a:t>necessariamente il coinvolgimento di altre abilità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Consapevolezze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… dopo aver scisso e sezionato, dopo </a:t>
            </a:r>
            <a:r>
              <a:rPr lang="it-IT" dirty="0" smtClean="0"/>
              <a:t>aver approfondito </a:t>
            </a:r>
            <a:r>
              <a:rPr lang="it-IT" dirty="0"/>
              <a:t>e segmentato, depurato </a:t>
            </a:r>
            <a:r>
              <a:rPr lang="it-IT" dirty="0" smtClean="0"/>
              <a:t>e purificato non </a:t>
            </a:r>
            <a:r>
              <a:rPr lang="it-IT" dirty="0"/>
              <a:t>rimaniamo ingabbiati nel tentativo </a:t>
            </a:r>
            <a:r>
              <a:rPr lang="it-IT" dirty="0" smtClean="0"/>
              <a:t>di forzare </a:t>
            </a:r>
            <a:r>
              <a:rPr lang="it-IT" dirty="0"/>
              <a:t>l’esperienza entro le </a:t>
            </a:r>
            <a:r>
              <a:rPr lang="it-IT" dirty="0" smtClean="0"/>
              <a:t>categorie logiche </a:t>
            </a:r>
            <a:r>
              <a:rPr lang="it-IT" dirty="0"/>
              <a:t>di non contraddizione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Valutazione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57200" y="3756173"/>
            <a:ext cx="8229600" cy="2841179"/>
          </a:xfrm>
        </p:spPr>
        <p:txBody>
          <a:bodyPr>
            <a:normAutofit fontScale="77500" lnSpcReduction="20000"/>
          </a:bodyPr>
          <a:lstStyle/>
          <a:p>
            <a:r>
              <a:rPr lang="it-IT" dirty="0" smtClean="0"/>
              <a:t>Si fonda sul fatto innegabile che i due aspetti (valutazione/progettazione) siano tra loro  interdipendenti.</a:t>
            </a:r>
          </a:p>
          <a:p>
            <a:r>
              <a:rPr lang="it-IT" dirty="0" smtClean="0"/>
              <a:t>Il sistema di  valutazione è coerente con l’impianto del curricolo d’istituto nelle parti relative a finalità e contenuti così come nell’impostazione che lascia in subordine le discipline ponendo ai vertici quanto di trasversale viene considerato alla base del progetto educativo didattico d’istituto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372427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olo isoscele 1"/>
          <p:cNvSpPr/>
          <p:nvPr/>
        </p:nvSpPr>
        <p:spPr>
          <a:xfrm>
            <a:off x="2500298" y="2000240"/>
            <a:ext cx="3786214" cy="4214842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14282" y="285728"/>
            <a:ext cx="8643998" cy="892552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sym typeface="Wingdings" pitchFamily="2" charset="2"/>
              </a:rPr>
              <a:t>Dal </a:t>
            </a:r>
            <a:r>
              <a:rPr lang="it-IT" sz="3200" dirty="0" smtClean="0">
                <a:sym typeface="Wingdings" pitchFamily="2" charset="2"/>
              </a:rPr>
              <a:t>generale</a:t>
            </a:r>
            <a:r>
              <a:rPr lang="it-IT" dirty="0" smtClean="0">
                <a:sym typeface="Wingdings" pitchFamily="2" charset="2"/>
              </a:rPr>
              <a:t> (le competenze di cittadinanza), al </a:t>
            </a:r>
            <a:r>
              <a:rPr lang="it-IT" sz="2000" b="1" dirty="0" smtClean="0">
                <a:sym typeface="Wingdings" pitchFamily="2" charset="2"/>
              </a:rPr>
              <a:t>particolare</a:t>
            </a:r>
            <a:r>
              <a:rPr lang="it-IT" dirty="0" smtClean="0">
                <a:sym typeface="Wingdings" pitchFamily="2" charset="2"/>
              </a:rPr>
              <a:t> (le competenze disciplinari) 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643042" y="1465620"/>
            <a:ext cx="5572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cap="all" dirty="0" smtClean="0"/>
              <a:t>Competenze di cittadinanza</a:t>
            </a:r>
            <a:endParaRPr lang="it-IT" sz="2800" b="1" cap="all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071538" y="2857496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cap="all" dirty="0" smtClean="0">
                <a:solidFill>
                  <a:srgbClr val="FF0000"/>
                </a:solidFill>
              </a:rPr>
              <a:t>Competenze trasversali      </a:t>
            </a:r>
          </a:p>
          <a:p>
            <a:pPr algn="ctr"/>
            <a:r>
              <a:rPr lang="it-IT" sz="2400" b="1" i="1" cap="all" dirty="0" smtClean="0">
                <a:solidFill>
                  <a:srgbClr val="FF0000"/>
                </a:solidFill>
              </a:rPr>
              <a:t>(</a:t>
            </a:r>
            <a:r>
              <a:rPr lang="it-IT" sz="2400" b="1" i="1" dirty="0" smtClean="0">
                <a:solidFill>
                  <a:srgbClr val="FF0000"/>
                </a:solidFill>
              </a:rPr>
              <a:t>nodo focale del Curricolo)</a:t>
            </a:r>
            <a:endParaRPr lang="it-IT" sz="2400" b="1" i="1" cap="all" dirty="0" smtClean="0">
              <a:solidFill>
                <a:srgbClr val="FF0000"/>
              </a:solidFill>
            </a:endParaRPr>
          </a:p>
          <a:p>
            <a:endParaRPr lang="it-IT" sz="2400" b="1" cap="all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51720" y="4767535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cap="all" dirty="0" smtClean="0">
                <a:solidFill>
                  <a:srgbClr val="FF0000"/>
                </a:solidFill>
              </a:rPr>
              <a:t>Competenze disciplinari </a:t>
            </a:r>
            <a:endParaRPr lang="it-IT" sz="2400" b="1" cap="all" dirty="0">
              <a:solidFill>
                <a:srgbClr val="FF0000"/>
              </a:solidFill>
            </a:endParaRPr>
          </a:p>
        </p:txBody>
      </p:sp>
      <p:cxnSp>
        <p:nvCxnSpPr>
          <p:cNvPr id="7" name="Connettore 2 6"/>
          <p:cNvCxnSpPr/>
          <p:nvPr/>
        </p:nvCxnSpPr>
        <p:spPr>
          <a:xfrm rot="5400000">
            <a:off x="4611933" y="2531241"/>
            <a:ext cx="78581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5076056" y="3717032"/>
            <a:ext cx="20636" cy="792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olo isoscele 3"/>
          <p:cNvSpPr/>
          <p:nvPr/>
        </p:nvSpPr>
        <p:spPr>
          <a:xfrm>
            <a:off x="2500298" y="2285992"/>
            <a:ext cx="3786214" cy="4214842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2 9"/>
          <p:cNvCxnSpPr/>
          <p:nvPr/>
        </p:nvCxnSpPr>
        <p:spPr>
          <a:xfrm rot="5400000" flipH="1" flipV="1">
            <a:off x="4610345" y="2891281"/>
            <a:ext cx="78581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5072066" y="264318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/>
              <a:t>spie di …</a:t>
            </a:r>
            <a:endParaRPr lang="it-IT" i="1" dirty="0"/>
          </a:p>
        </p:txBody>
      </p:sp>
      <p:cxnSp>
        <p:nvCxnSpPr>
          <p:cNvPr id="13" name="Connettore 2 12"/>
          <p:cNvCxnSpPr/>
          <p:nvPr/>
        </p:nvCxnSpPr>
        <p:spPr>
          <a:xfrm rot="5400000" flipH="1" flipV="1">
            <a:off x="4679951" y="4403449"/>
            <a:ext cx="78581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3"/>
          <p:cNvSpPr/>
          <p:nvPr/>
        </p:nvSpPr>
        <p:spPr>
          <a:xfrm>
            <a:off x="5429256" y="3857628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 dirty="0" smtClean="0"/>
              <a:t>spie di …</a:t>
            </a:r>
            <a:endParaRPr lang="it-IT" i="1" dirty="0"/>
          </a:p>
        </p:txBody>
      </p:sp>
      <p:sp>
        <p:nvSpPr>
          <p:cNvPr id="16" name="Rettangolo 15"/>
          <p:cNvSpPr/>
          <p:nvPr/>
        </p:nvSpPr>
        <p:spPr>
          <a:xfrm>
            <a:off x="357158" y="214290"/>
            <a:ext cx="8501122" cy="86177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t-IT" dirty="0" smtClean="0">
                <a:sym typeface="Wingdings" pitchFamily="2" charset="2"/>
              </a:rPr>
              <a:t>dal </a:t>
            </a:r>
            <a:r>
              <a:rPr lang="it-IT" sz="3200" dirty="0" smtClean="0">
                <a:sym typeface="Wingdings" pitchFamily="2" charset="2"/>
              </a:rPr>
              <a:t>particolare</a:t>
            </a:r>
            <a:r>
              <a:rPr lang="it-IT" dirty="0" smtClean="0">
                <a:sym typeface="Wingdings" pitchFamily="2" charset="2"/>
              </a:rPr>
              <a:t> (le competenze disciplinari),  al </a:t>
            </a:r>
            <a:r>
              <a:rPr lang="it-IT" sz="2800" dirty="0" smtClean="0">
                <a:sym typeface="Wingdings" pitchFamily="2" charset="2"/>
              </a:rPr>
              <a:t>generale </a:t>
            </a:r>
            <a:r>
              <a:rPr lang="it-IT" dirty="0" smtClean="0">
                <a:sym typeface="Wingdings" pitchFamily="2" charset="2"/>
              </a:rPr>
              <a:t>(le competenze di cittadinanza)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1643042" y="1643050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cap="all" dirty="0" smtClean="0"/>
              <a:t>Competenze di cittadinanza</a:t>
            </a:r>
            <a:endParaRPr lang="it-IT" sz="2800" b="1" cap="all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573884" y="3214686"/>
            <a:ext cx="5590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cap="all" dirty="0" smtClean="0">
                <a:solidFill>
                  <a:srgbClr val="FF0000"/>
                </a:solidFill>
              </a:rPr>
              <a:t>Competenze trasversali   </a:t>
            </a:r>
          </a:p>
          <a:p>
            <a:pPr algn="ctr"/>
            <a:r>
              <a:rPr lang="it-IT" sz="2000" b="1" i="1" cap="all" dirty="0" smtClean="0">
                <a:solidFill>
                  <a:srgbClr val="FF0000"/>
                </a:solidFill>
              </a:rPr>
              <a:t>(</a:t>
            </a:r>
            <a:r>
              <a:rPr lang="it-IT" sz="2000" b="1" i="1" dirty="0" smtClean="0">
                <a:solidFill>
                  <a:srgbClr val="FF0000"/>
                </a:solidFill>
              </a:rPr>
              <a:t>nodo focale del Curricolo)</a:t>
            </a:r>
            <a:endParaRPr lang="it-IT" sz="2000" b="1" i="1" cap="all" dirty="0">
              <a:solidFill>
                <a:srgbClr val="FF000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071670" y="4839543"/>
            <a:ext cx="442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cap="all" dirty="0" smtClean="0">
                <a:solidFill>
                  <a:srgbClr val="FF0000"/>
                </a:solidFill>
              </a:rPr>
              <a:t>Competenze disciplinari </a:t>
            </a:r>
            <a:endParaRPr lang="it-IT" sz="2400" b="1" cap="all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Comunicare la valutazione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Nell’operare la modulazione del sistema valutativo, si è posta poi particolare cura affinché lo stesso fosse funzionale alla comunicazione </a:t>
            </a:r>
            <a:r>
              <a:rPr lang="it-IT" dirty="0" smtClean="0"/>
              <a:t>scuola/famiglia.</a:t>
            </a:r>
          </a:p>
          <a:p>
            <a:endParaRPr lang="it-IT" dirty="0" smtClean="0"/>
          </a:p>
          <a:p>
            <a:r>
              <a:rPr lang="it-IT" dirty="0" smtClean="0"/>
              <a:t>Si sono  declinate in 5 livelli le descrizioni di quelle che noi abbiamo inizialmente definito abilità transdisciplinari (competenze del nostro curricolo)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Corrispondenza tra atto valutativo e curricolo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O</a:t>
            </a:r>
            <a:r>
              <a:rPr lang="it-IT" dirty="0" smtClean="0"/>
              <a:t>ccorre che </a:t>
            </a:r>
            <a:r>
              <a:rPr lang="it-IT" dirty="0"/>
              <a:t>nella costruzione di prove di </a:t>
            </a:r>
            <a:r>
              <a:rPr lang="it-IT" dirty="0" smtClean="0"/>
              <a:t>verifica  </a:t>
            </a:r>
            <a:r>
              <a:rPr lang="it-IT" dirty="0"/>
              <a:t>nella relativa </a:t>
            </a:r>
            <a:r>
              <a:rPr lang="it-IT" dirty="0" smtClean="0"/>
              <a:t>tabulazione ci </a:t>
            </a:r>
            <a:r>
              <a:rPr lang="it-IT" dirty="0"/>
              <a:t>sia esplicito riferimento a:</a:t>
            </a:r>
          </a:p>
          <a:p>
            <a:pPr lvl="0"/>
            <a:r>
              <a:rPr lang="it-IT" dirty="0"/>
              <a:t>competenza / e disciplinari prese in esame</a:t>
            </a:r>
          </a:p>
          <a:p>
            <a:pPr lvl="0"/>
            <a:r>
              <a:rPr lang="it-IT" dirty="0"/>
              <a:t>abilità disciplinari testate</a:t>
            </a:r>
          </a:p>
          <a:p>
            <a:pPr lvl="0"/>
            <a:r>
              <a:rPr lang="it-IT" dirty="0"/>
              <a:t>rimando ad abilità transdisciplinari (quando la prova risulta  in tal senso significativa) 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Dalla definizione degli obiettivi all’ </a:t>
            </a:r>
            <a:r>
              <a:rPr lang="it-IT" dirty="0" smtClean="0">
                <a:ln w="18000">
                  <a:noFill/>
                  <a:prstDash val="solid"/>
                  <a:miter lim="800000"/>
                </a:ln>
              </a:rPr>
              <a:t>interpretazione</a:t>
            </a:r>
            <a:r>
              <a:rPr lang="it-IT" dirty="0" smtClean="0"/>
              <a:t> dei risultati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dirty="0" smtClean="0"/>
              <a:t>La collegialità utile nella definizione: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smtClean="0"/>
              <a:t>degli obiettivi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smtClean="0"/>
              <a:t>dei criteri di correzione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smtClean="0"/>
              <a:t>dei criteri di misurazione</a:t>
            </a:r>
          </a:p>
          <a:p>
            <a:pPr>
              <a:lnSpc>
                <a:spcPct val="150000"/>
              </a:lnSpc>
              <a:buNone/>
            </a:pPr>
            <a:r>
              <a:rPr lang="it-IT" dirty="0" smtClean="0"/>
              <a:t>deve poi lasciare spazio a </a:t>
            </a:r>
          </a:p>
          <a:p>
            <a:pPr algn="ctr">
              <a:lnSpc>
                <a:spcPct val="150000"/>
              </a:lnSpc>
            </a:pPr>
            <a:r>
              <a:rPr lang="it-IT" b="1" dirty="0" smtClean="0"/>
              <a:t>un’interpretazione dei risultati </a:t>
            </a:r>
            <a:r>
              <a:rPr lang="it-IT" b="1" i="1" dirty="0" smtClean="0"/>
              <a:t>contestualizzata </a:t>
            </a:r>
            <a:r>
              <a:rPr lang="it-IT" i="1" dirty="0" smtClean="0">
                <a:sym typeface="Wingdings" pitchFamily="2" charset="2"/>
              </a:rPr>
              <a:t> </a:t>
            </a:r>
          </a:p>
          <a:p>
            <a:pPr algn="ctr">
              <a:lnSpc>
                <a:spcPct val="150000"/>
              </a:lnSpc>
              <a:buNone/>
            </a:pPr>
            <a:r>
              <a:rPr lang="it-IT" i="1" dirty="0" smtClean="0">
                <a:sym typeface="Wingdings" pitchFamily="2" charset="2"/>
              </a:rPr>
              <a:t>che, al di là del confronto trasversale, deve anche tener conto del progresso del singolo.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Certificazione delle competenze</a:t>
            </a:r>
            <a:endParaRPr lang="it-I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39" y="2420888"/>
            <a:ext cx="8770341" cy="244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1514475"/>
            <a:ext cx="87249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Manutenzione del curricolo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536304"/>
            <a:ext cx="8229600" cy="26208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Fin qui:</a:t>
            </a:r>
          </a:p>
          <a:p>
            <a:r>
              <a:rPr lang="it-IT" dirty="0" smtClean="0"/>
              <a:t>Profilo formativo al termine del 3° anno di scuola primaria</a:t>
            </a:r>
          </a:p>
          <a:p>
            <a:r>
              <a:rPr lang="it-IT" dirty="0" smtClean="0"/>
              <a:t>Rivisitazione dei traguardi disciplinari alla luce delle Indicazioni Nazionali del 2012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Aree di </a:t>
            </a:r>
            <a:r>
              <a:rPr lang="it-IT" dirty="0" smtClean="0"/>
              <a:t>sviluppo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Il processo di ricerca-azione ha condotto ad un cambiamento progressivo ma, occorre mantenere vigilanza sull’attuazione del dichiarato nei termini condivisi </a:t>
            </a:r>
            <a:r>
              <a:rPr lang="it-IT" dirty="0" smtClean="0">
                <a:sym typeface="Wingdings" pitchFamily="2" charset="2"/>
              </a:rPr>
              <a:t> IL DIPARTIMENTO METODOLOGICO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Il processo realizzato ha comportato alla costruzione e condivisione di un </a:t>
            </a:r>
            <a:r>
              <a:rPr lang="it-IT" i="1" dirty="0" smtClean="0"/>
              <a:t>sistema</a:t>
            </a:r>
            <a:r>
              <a:rPr lang="it-IT" dirty="0" smtClean="0"/>
              <a:t> </a:t>
            </a:r>
            <a:r>
              <a:rPr lang="it-IT" dirty="0" smtClean="0"/>
              <a:t>che richiede</a:t>
            </a:r>
            <a:r>
              <a:rPr lang="it-IT" dirty="0" smtClean="0"/>
              <a:t> particolare cura nella comunicazione perché si possa agire coerentemente alle attese.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412</TotalTime>
  <Words>1697</Words>
  <Application>Microsoft Office PowerPoint</Application>
  <PresentationFormat>Presentazione su schermo (4:3)</PresentationFormat>
  <Paragraphs>225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Tema di Office</vt:lpstr>
      <vt:lpstr>Costruzione del curricolo di scuola</vt:lpstr>
      <vt:lpstr>Testi e contesti</vt:lpstr>
      <vt:lpstr>Sequenza logica …</vt:lpstr>
      <vt:lpstr>… e cronologica</vt:lpstr>
      <vt:lpstr>Metodo di lavoro</vt:lpstr>
      <vt:lpstr>Contesto normativo di riferimento</vt:lpstr>
      <vt:lpstr>Diapositiva 7</vt:lpstr>
      <vt:lpstr>Riferimenti culturali</vt:lpstr>
      <vt:lpstr>Struttura del curricolo La mappa di Kerr</vt:lpstr>
      <vt:lpstr>Finalità del curricolo: competenze di cittadinanza. Significati e dimensioni</vt:lpstr>
      <vt:lpstr>Diapositiva 11</vt:lpstr>
      <vt:lpstr>Diapositiva 12</vt:lpstr>
      <vt:lpstr>Esplorazione del ruolo dei saperi</vt:lpstr>
      <vt:lpstr>Campi di esperienza e discipline: contributo alla formazione di</vt:lpstr>
      <vt:lpstr>Dispositivi</vt:lpstr>
      <vt:lpstr>Schooling: azioni possibili</vt:lpstr>
      <vt:lpstr>Delicati equilibri e …</vt:lpstr>
      <vt:lpstr>Consapevolezze </vt:lpstr>
      <vt:lpstr>Valutazione</vt:lpstr>
      <vt:lpstr>Diapositiva 20</vt:lpstr>
      <vt:lpstr>Diapositiva 21</vt:lpstr>
      <vt:lpstr>Comunicare la valutazione</vt:lpstr>
      <vt:lpstr>Corrispondenza tra atto valutativo e curricolo</vt:lpstr>
      <vt:lpstr>Dalla definizione degli obiettivi all’ interpretazione dei risultati</vt:lpstr>
      <vt:lpstr>Certificazione delle competenze</vt:lpstr>
      <vt:lpstr>Diapositiva 26</vt:lpstr>
      <vt:lpstr>Manutenzione del curricolo</vt:lpstr>
      <vt:lpstr>Aree di sviluppo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Costruzione del curricolo di scuola</dc:title>
  <dc:creator>Eleonora</dc:creator>
  <cp:lastModifiedBy>Eleonora</cp:lastModifiedBy>
  <cp:revision>38</cp:revision>
  <dcterms:created xsi:type="dcterms:W3CDTF">2015-04-27T16:36:05Z</dcterms:created>
  <dcterms:modified xsi:type="dcterms:W3CDTF">2015-04-28T11:53:19Z</dcterms:modified>
</cp:coreProperties>
</file>